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0" r:id="rId5"/>
    <p:sldMasterId id="2147483714" r:id="rId6"/>
    <p:sldMasterId id="2147483741" r:id="rId7"/>
  </p:sldMasterIdLst>
  <p:notesMasterIdLst>
    <p:notesMasterId r:id="rId50"/>
  </p:notesMasterIdLst>
  <p:sldIdLst>
    <p:sldId id="256" r:id="rId8"/>
    <p:sldId id="260" r:id="rId9"/>
    <p:sldId id="262" r:id="rId10"/>
    <p:sldId id="263" r:id="rId11"/>
    <p:sldId id="269" r:id="rId12"/>
    <p:sldId id="270" r:id="rId13"/>
    <p:sldId id="274" r:id="rId14"/>
    <p:sldId id="276" r:id="rId15"/>
    <p:sldId id="349" r:id="rId16"/>
    <p:sldId id="297" r:id="rId17"/>
    <p:sldId id="304" r:id="rId18"/>
    <p:sldId id="278" r:id="rId19"/>
    <p:sldId id="284" r:id="rId20"/>
    <p:sldId id="279" r:id="rId21"/>
    <p:sldId id="282" r:id="rId22"/>
    <p:sldId id="280" r:id="rId23"/>
    <p:sldId id="277" r:id="rId24"/>
    <p:sldId id="281" r:id="rId25"/>
    <p:sldId id="352" r:id="rId26"/>
    <p:sldId id="271" r:id="rId27"/>
    <p:sldId id="283" r:id="rId28"/>
    <p:sldId id="351" r:id="rId29"/>
    <p:sldId id="286" r:id="rId30"/>
    <p:sldId id="353" r:id="rId31"/>
    <p:sldId id="293" r:id="rId32"/>
    <p:sldId id="294" r:id="rId33"/>
    <p:sldId id="311" r:id="rId34"/>
    <p:sldId id="339" r:id="rId35"/>
    <p:sldId id="354" r:id="rId36"/>
    <p:sldId id="342" r:id="rId37"/>
    <p:sldId id="343" r:id="rId38"/>
    <p:sldId id="346" r:id="rId39"/>
    <p:sldId id="347" r:id="rId40"/>
    <p:sldId id="307" r:id="rId41"/>
    <p:sldId id="350" r:id="rId42"/>
    <p:sldId id="313" r:id="rId43"/>
    <p:sldId id="318" r:id="rId44"/>
    <p:sldId id="303" r:id="rId45"/>
    <p:sldId id="310" r:id="rId46"/>
    <p:sldId id="320" r:id="rId47"/>
    <p:sldId id="331" r:id="rId48"/>
    <p:sldId id="332"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p:restoredTop sz="94635"/>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M3</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M12</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628-40B6-8123-6AA35B7FDC0E}"/>
              </c:ext>
            </c:extLst>
          </c:dPt>
          <c:dPt>
            <c:idx val="1"/>
            <c:bubble3D val="0"/>
            <c:explosion val="1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C628-40B6-8123-6AA35B7FDC0E}"/>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C628-40B6-8123-6AA35B7FDC0E}"/>
              </c:ext>
            </c:extLst>
          </c:dPt>
          <c:dLbls>
            <c:dLbl>
              <c:idx val="1"/>
              <c:layout>
                <c:manualLayout>
                  <c:x val="-0.11043573548449501"/>
                  <c:y val="-1.7461447009335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628-40B6-8123-6AA35B7FDC0E}"/>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C628-40B6-8123-6AA35B7FDC0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Feuil1!$A$2:$A$4</c:f>
              <c:strCache>
                <c:ptCount val="3"/>
                <c:pt idx="0">
                  <c:v>Vu</c:v>
                </c:pt>
                <c:pt idx="1">
                  <c:v>Non venu</c:v>
                </c:pt>
                <c:pt idx="2">
                  <c:v>En attente bilan</c:v>
                </c:pt>
              </c:strCache>
            </c:strRef>
          </c:cat>
          <c:val>
            <c:numRef>
              <c:f>Feuil1!$B$2:$B$4</c:f>
              <c:numCache>
                <c:formatCode>General</c:formatCode>
                <c:ptCount val="3"/>
                <c:pt idx="0">
                  <c:v>89.8</c:v>
                </c:pt>
                <c:pt idx="1">
                  <c:v>10.199999999999999</c:v>
                </c:pt>
                <c:pt idx="2">
                  <c:v>0</c:v>
                </c:pt>
              </c:numCache>
            </c:numRef>
          </c:val>
          <c:extLst xmlns:c16r2="http://schemas.microsoft.com/office/drawing/2015/06/chart">
            <c:ext xmlns:c16="http://schemas.microsoft.com/office/drawing/2014/chart" uri="{C3380CC4-5D6E-409C-BE32-E72D297353CC}">
              <c16:uniqueId val="{00000006-C628-40B6-8123-6AA35B7FDC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fr-FR" sz="2000" dirty="0"/>
              <a:t>M6</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M12</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64C-49B1-9305-EA38070CC3B5}"/>
              </c:ext>
            </c:extLst>
          </c:dPt>
          <c:dPt>
            <c:idx val="1"/>
            <c:bubble3D val="0"/>
            <c:explosion val="16"/>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E64C-49B1-9305-EA38070CC3B5}"/>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E64C-49B1-9305-EA38070CC3B5}"/>
              </c:ext>
            </c:extLst>
          </c:dPt>
          <c:dLbls>
            <c:dLbl>
              <c:idx val="1"/>
              <c:layout>
                <c:manualLayout>
                  <c:x val="-0.11562648167095101"/>
                  <c:y val="3.0805045452542601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64C-49B1-9305-EA38070CC3B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Feuil1!$A$2:$A$4</c:f>
              <c:strCache>
                <c:ptCount val="3"/>
                <c:pt idx="0">
                  <c:v>Vu</c:v>
                </c:pt>
                <c:pt idx="1">
                  <c:v>Non venu</c:v>
                </c:pt>
                <c:pt idx="2">
                  <c:v>En attente bilan</c:v>
                </c:pt>
              </c:strCache>
            </c:strRef>
          </c:cat>
          <c:val>
            <c:numRef>
              <c:f>Feuil1!$B$2:$B$4</c:f>
              <c:numCache>
                <c:formatCode>General</c:formatCode>
                <c:ptCount val="3"/>
                <c:pt idx="0">
                  <c:v>88.8</c:v>
                </c:pt>
                <c:pt idx="1">
                  <c:v>11.2</c:v>
                </c:pt>
              </c:numCache>
            </c:numRef>
          </c:val>
          <c:extLst xmlns:c16r2="http://schemas.microsoft.com/office/drawing/2015/06/chart">
            <c:ext xmlns:c16="http://schemas.microsoft.com/office/drawing/2014/chart" uri="{C3380CC4-5D6E-409C-BE32-E72D297353CC}">
              <c16:uniqueId val="{00000006-E64C-49B1-9305-EA38070CC3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fr-FR" sz="2000" dirty="0"/>
              <a:t>M12</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M12</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58F-4B66-8D38-0E151F427857}"/>
              </c:ext>
            </c:extLst>
          </c:dPt>
          <c:dPt>
            <c:idx val="1"/>
            <c:bubble3D val="0"/>
            <c:explosion val="7"/>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C58F-4B66-8D38-0E151F427857}"/>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C58F-4B66-8D38-0E151F427857}"/>
              </c:ext>
            </c:extLst>
          </c:dPt>
          <c:dPt>
            <c:idx val="3"/>
            <c:bubble3D val="0"/>
            <c:explosion val="4"/>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C-C58F-4B66-8D38-0E151F42785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dLbl>
            <c:dLbl>
              <c:idx val="1"/>
              <c:layout>
                <c:manualLayout>
                  <c:x val="-5.8931439471066202E-2"/>
                  <c:y val="1.761213654468420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58F-4B66-8D38-0E151F427857}"/>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C58F-4B66-8D38-0E151F427857}"/>
                </c:ext>
                <c:ext xmlns:c15="http://schemas.microsoft.com/office/drawing/2012/chart" uri="{CE6537A1-D6FC-4f65-9D91-7224C49458BB}"/>
              </c:extLst>
            </c:dLbl>
            <c:dLbl>
              <c:idx val="3"/>
              <c:layout>
                <c:manualLayout>
                  <c:x val="-0.241750046168489"/>
                  <c:y val="-5.5331581151543803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58F-4B66-8D38-0E151F42785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Feuil1!$A$2:$A$5</c:f>
              <c:strCache>
                <c:ptCount val="4"/>
                <c:pt idx="0">
                  <c:v>Vu</c:v>
                </c:pt>
                <c:pt idx="1">
                  <c:v>Non venu</c:v>
                </c:pt>
                <c:pt idx="2">
                  <c:v>Perdu de vue</c:v>
                </c:pt>
                <c:pt idx="3">
                  <c:v>Bilan à venir</c:v>
                </c:pt>
              </c:strCache>
            </c:strRef>
          </c:cat>
          <c:val>
            <c:numRef>
              <c:f>Feuil1!$B$2:$B$5</c:f>
              <c:numCache>
                <c:formatCode>General</c:formatCode>
                <c:ptCount val="4"/>
                <c:pt idx="0">
                  <c:v>82.7</c:v>
                </c:pt>
                <c:pt idx="1">
                  <c:v>12.2</c:v>
                </c:pt>
                <c:pt idx="2">
                  <c:v>0</c:v>
                </c:pt>
                <c:pt idx="3">
                  <c:v>5.0999999999999996</c:v>
                </c:pt>
              </c:numCache>
            </c:numRef>
          </c:val>
          <c:extLst xmlns:c16r2="http://schemas.microsoft.com/office/drawing/2015/06/chart">
            <c:ext xmlns:c16="http://schemas.microsoft.com/office/drawing/2014/chart" uri="{C3380CC4-5D6E-409C-BE32-E72D297353CC}">
              <c16:uniqueId val="{00000006-C58F-4B66-8D38-0E151F42785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dirty="0"/>
              <a:t>M3</a:t>
            </a:r>
            <a:r>
              <a:rPr lang="fr-FR" sz="1800" baseline="0" dirty="0"/>
              <a:t> ou M6 ou M12</a:t>
            </a:r>
            <a:endParaRPr lang="fr-FR" sz="1800" dirty="0"/>
          </a:p>
        </c:rich>
      </c:tx>
      <c:layout>
        <c:manualLayout>
          <c:xMode val="edge"/>
          <c:yMode val="edge"/>
          <c:x val="0.18557053249699701"/>
          <c:y val="1.20146568346351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M12</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7E8-449E-8DF0-C046B7E92F67}"/>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77E8-449E-8DF0-C046B7E92F67}"/>
              </c:ext>
            </c:extLst>
          </c:dPt>
          <c:dPt>
            <c:idx val="2"/>
            <c:bubble3D val="0"/>
            <c:explosion val="12"/>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77E8-449E-8DF0-C046B7E92F67}"/>
              </c:ext>
            </c:extLst>
          </c:dPt>
          <c:dPt>
            <c:idx val="3"/>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77E8-449E-8DF0-C046B7E92F67}"/>
              </c:ext>
            </c:extLst>
          </c:dPt>
          <c:dLbls>
            <c:dLbl>
              <c:idx val="0"/>
              <c:layout>
                <c:manualLayout>
                  <c:x val="-2.64743093553984E-2"/>
                  <c:y val="-0.2446072619300969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7E8-449E-8DF0-C046B7E92F67}"/>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77E8-449E-8DF0-C046B7E92F67}"/>
                </c:ext>
                <c:ext xmlns:c15="http://schemas.microsoft.com/office/drawing/2012/chart" uri="{CE6537A1-D6FC-4f65-9D91-7224C49458BB}"/>
              </c:extLst>
            </c:dLbl>
            <c:dLbl>
              <c:idx val="2"/>
              <c:layout>
                <c:manualLayout>
                  <c:x val="-0.23421947927488501"/>
                  <c:y val="2.083349143674709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7E8-449E-8DF0-C046B7E92F67}"/>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77E8-449E-8DF0-C046B7E92F6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Feuil1!$A$2:$A$5</c:f>
              <c:strCache>
                <c:ptCount val="4"/>
                <c:pt idx="0">
                  <c:v>Vu</c:v>
                </c:pt>
                <c:pt idx="1">
                  <c:v>Non venu</c:v>
                </c:pt>
                <c:pt idx="2">
                  <c:v>Perdu de vue</c:v>
                </c:pt>
                <c:pt idx="3">
                  <c:v>Bilan à venir</c:v>
                </c:pt>
              </c:strCache>
            </c:strRef>
          </c:cat>
          <c:val>
            <c:numRef>
              <c:f>Feuil1!$B$2:$B$5</c:f>
              <c:numCache>
                <c:formatCode>General</c:formatCode>
                <c:ptCount val="4"/>
                <c:pt idx="0">
                  <c:v>97.9</c:v>
                </c:pt>
                <c:pt idx="1">
                  <c:v>0</c:v>
                </c:pt>
                <c:pt idx="2">
                  <c:v>2.1</c:v>
                </c:pt>
                <c:pt idx="3">
                  <c:v>0</c:v>
                </c:pt>
              </c:numCache>
            </c:numRef>
          </c:val>
          <c:extLst xmlns:c16r2="http://schemas.microsoft.com/office/drawing/2015/06/chart">
            <c:ext xmlns:c16="http://schemas.microsoft.com/office/drawing/2014/chart" uri="{C3380CC4-5D6E-409C-BE32-E72D297353CC}">
              <c16:uniqueId val="{00000006-77E8-449E-8DF0-C046B7E92F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834C6-3A38-AD45-9EF4-8AFAE56918E1}" type="datetimeFigureOut">
              <a:rPr lang="fr-FR" smtClean="0"/>
              <a:t>17/10/2017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4B585-9A7C-C347-8F56-8F784E7C0C5C}" type="slidenum">
              <a:rPr lang="fr-FR" smtClean="0"/>
              <a:t>‹N°›</a:t>
            </a:fld>
            <a:endParaRPr lang="fr-FR"/>
          </a:p>
        </p:txBody>
      </p:sp>
    </p:spTree>
    <p:extLst>
      <p:ext uri="{BB962C8B-B14F-4D97-AF65-F5344CB8AC3E}">
        <p14:creationId xmlns:p14="http://schemas.microsoft.com/office/powerpoint/2010/main" val="30223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M3, 20% et à M6,14% des patients étaient mal</a:t>
            </a:r>
            <a:r>
              <a:rPr lang="fr-FR" baseline="0" dirty="0"/>
              <a:t> observant (</a:t>
            </a:r>
            <a:r>
              <a:rPr lang="fr-FR" baseline="0" dirty="0" err="1"/>
              <a:t>càd</a:t>
            </a:r>
            <a:r>
              <a:rPr lang="fr-FR" baseline="0" dirty="0"/>
              <a:t> prise de moins de 5 fois le TRT par semaine ou moins de 2 mois sur 3 de TRT)</a:t>
            </a:r>
          </a:p>
          <a:p>
            <a:endParaRPr lang="fr-FR" baseline="0" dirty="0"/>
          </a:p>
          <a:p>
            <a:r>
              <a:rPr lang="fr-FR" baseline="0" dirty="0"/>
              <a:t>Les apports caloriques progressent de M3 (980 Kcal/j) à M12 (1280 kcal/j) avec une forte diminution de patients avec moins de 1200Kcal/j, passant de 82% à M3 à 33% à M12.</a:t>
            </a:r>
          </a:p>
          <a:p>
            <a:r>
              <a:rPr lang="fr-FR" baseline="0" dirty="0"/>
              <a:t>Cependant, les apports protéiques s’améliorent nettement moins en passant de 81 à 68% entre M3 et M12.</a:t>
            </a:r>
            <a:endParaRPr lang="fr-FR" dirty="0"/>
          </a:p>
        </p:txBody>
      </p:sp>
      <p:sp>
        <p:nvSpPr>
          <p:cNvPr id="4" name="Espace réservé du numéro de diapositive 3"/>
          <p:cNvSpPr>
            <a:spLocks noGrp="1"/>
          </p:cNvSpPr>
          <p:nvPr>
            <p:ph type="sldNum" sz="quarter" idx="10"/>
          </p:nvPr>
        </p:nvSpPr>
        <p:spPr/>
        <p:txBody>
          <a:bodyPr/>
          <a:lstStyle/>
          <a:p>
            <a:fld id="{9300C2C6-8035-4C37-ADBD-F35339C33B91}"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167991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a:t>
            </a:r>
            <a:r>
              <a:rPr lang="fr-FR" baseline="0" dirty="0"/>
              <a:t> retrouve un nombre de déficit par patient variant entre 1,7 et 1,6 entre M3 et M12.</a:t>
            </a:r>
          </a:p>
          <a:p>
            <a:endParaRPr lang="fr-FR" baseline="0" dirty="0"/>
          </a:p>
          <a:p>
            <a:r>
              <a:rPr lang="fr-FR" dirty="0"/>
              <a:t>Le nombre de patients déficitaires diminue progressivement de 81,8 à 78,8 entre M3 et M6 puis à 70,9% à</a:t>
            </a:r>
            <a:r>
              <a:rPr lang="fr-FR" baseline="0" dirty="0"/>
              <a:t> </a:t>
            </a:r>
            <a:r>
              <a:rPr lang="fr-FR" dirty="0"/>
              <a:t>M12</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fld id="{9300C2C6-8035-4C37-ADBD-F35339C33B91}"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201642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sleeve</a:t>
            </a:r>
            <a:r>
              <a:rPr lang="fr-FR" baseline="0" dirty="0"/>
              <a:t>-gastrectomy induit de nombreuses carences nutritionnelles ce qui confirme qu’une supplémentation systématique est essentielle.</a:t>
            </a:r>
          </a:p>
          <a:p>
            <a:endParaRPr lang="fr-FR" baseline="0" dirty="0"/>
          </a:p>
          <a:p>
            <a:r>
              <a:rPr lang="fr-FR" baseline="0" dirty="0"/>
              <a:t>Notre protocole à base d’ELEVIT B9 diminue voire empêche la survenue des certains déficits, notamment en </a:t>
            </a:r>
            <a:r>
              <a:rPr lang="fr-FR" dirty="0"/>
              <a:t>thiamine, vitamine B6, cuivre, vitamine A, fer et folates.</a:t>
            </a:r>
          </a:p>
          <a:p>
            <a:endParaRPr lang="fr-FR" dirty="0"/>
          </a:p>
          <a:p>
            <a:r>
              <a:rPr lang="fr-FR" dirty="0"/>
              <a:t>Cependant il persiste encore</a:t>
            </a:r>
            <a:r>
              <a:rPr lang="fr-FR" baseline="0" dirty="0"/>
              <a:t> des carences pour lesquelles il est nécessaire d’une part d’améliorer l’observance, pour lequel on développe encore l’éducation thérapeutique (par exemple réalisation de films d’information sur les multivitamines) et d’autre part l’adaptation du protocole de supplémentation par </a:t>
            </a:r>
          </a:p>
          <a:p>
            <a:pPr marL="628650" lvl="1" indent="-171450">
              <a:buFont typeface="Arial" panose="020B0604020202020204" pitchFamily="34" charset="0"/>
              <a:buChar char="•"/>
            </a:pPr>
            <a:r>
              <a:rPr lang="fr-FR" baseline="0" dirty="0"/>
              <a:t>Allongement de la durée à 1 an du traitement systématique</a:t>
            </a:r>
          </a:p>
          <a:p>
            <a:pPr marL="628650" lvl="1" indent="-171450">
              <a:buFont typeface="Arial" panose="020B0604020202020204" pitchFamily="34" charset="0"/>
              <a:buChar char="•"/>
            </a:pPr>
            <a:r>
              <a:rPr lang="fr-FR" baseline="0" dirty="0"/>
              <a:t>Poursuite d’un apport d’au moins 60 mg de fer entre M6 et M12</a:t>
            </a:r>
          </a:p>
          <a:p>
            <a:pPr marL="628650" lvl="1" indent="-171450">
              <a:buFont typeface="Arial" panose="020B0604020202020204" pitchFamily="34" charset="0"/>
              <a:buChar char="•"/>
            </a:pPr>
            <a:r>
              <a:rPr lang="fr-FR" baseline="0" dirty="0"/>
              <a:t>Choix d’un traitement multivitaminique contenant des doses de vitamine A, zinc et sélénium plus importantes.</a:t>
            </a:r>
          </a:p>
          <a:p>
            <a:pPr marL="628650" lvl="1" indent="-171450">
              <a:buFont typeface="Arial" panose="020B0604020202020204" pitchFamily="34" charset="0"/>
              <a:buChar char="•"/>
            </a:pPr>
            <a:r>
              <a:rPr lang="fr-FR" baseline="0" dirty="0"/>
              <a:t>Introduction d’un traitement par vitamine B12 et vitamine D en systématique</a:t>
            </a:r>
          </a:p>
          <a:p>
            <a:pPr marL="628650" lvl="1" indent="-171450">
              <a:buFont typeface="Arial" panose="020B0604020202020204" pitchFamily="34" charset="0"/>
              <a:buChar char="•"/>
            </a:pPr>
            <a:r>
              <a:rPr lang="fr-FR" dirty="0"/>
              <a:t>Supplément protéinique</a:t>
            </a:r>
            <a:r>
              <a:rPr lang="fr-FR" baseline="0" dirty="0"/>
              <a:t> si les apports alimentaires sont insuffisants</a:t>
            </a:r>
            <a:endParaRPr lang="fr-FR" dirty="0"/>
          </a:p>
        </p:txBody>
      </p:sp>
      <p:sp>
        <p:nvSpPr>
          <p:cNvPr id="4" name="Espace réservé du numéro de diapositive 3"/>
          <p:cNvSpPr>
            <a:spLocks noGrp="1"/>
          </p:cNvSpPr>
          <p:nvPr>
            <p:ph type="sldNum" sz="quarter" idx="10"/>
          </p:nvPr>
        </p:nvSpPr>
        <p:spPr/>
        <p:txBody>
          <a:bodyPr/>
          <a:lstStyle/>
          <a:p>
            <a:fld id="{9300C2C6-8035-4C37-ADBD-F35339C33B91}"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70887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EA48D409-702D-45A4-BB0A-5E30DB83A3C6}" type="datetimeFigureOut">
              <a:rPr lang="fr-FR" smtClean="0"/>
              <a:pPr/>
              <a:t>17/10/2017</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343EB1-7874-4521-9D96-B2165EA6E3EC}"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A48D409-702D-45A4-BB0A-5E30DB83A3C6}" type="datetimeFigureOut">
              <a:rPr lang="fr-FR" smtClean="0"/>
              <a:pPr/>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343EB1-7874-4521-9D96-B2165EA6E3EC}"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A4343EB1-7874-4521-9D96-B2165EA6E3EC}"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A48D409-702D-45A4-BB0A-5E30DB83A3C6}" type="datetimeFigureOut">
              <a:rPr lang="fr-FR" smtClean="0"/>
              <a:pPr/>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2" descr="3034-Slides Dahlia 2014-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userDrawn="1">
            <p:ph type="ctrTitle"/>
          </p:nvPr>
        </p:nvSpPr>
        <p:spPr>
          <a:xfrm>
            <a:off x="1156328" y="3167262"/>
            <a:ext cx="7420161" cy="1470025"/>
          </a:xfrm>
        </p:spPr>
        <p:txBody>
          <a:bodyPr/>
          <a:lstStyle>
            <a:lvl1pPr>
              <a:defRPr>
                <a:solidFill>
                  <a:srgbClr val="333333"/>
                </a:solidFill>
                <a:latin typeface="Helvetica"/>
                <a:cs typeface="Helvetica"/>
              </a:defRPr>
            </a:lvl1pPr>
          </a:lstStyle>
          <a:p>
            <a:r>
              <a:rPr lang="fr-FR" dirty="0" smtClean="0"/>
              <a:t>Cliquez et modifiez le titre</a:t>
            </a:r>
            <a:endParaRPr lang="fr-FR"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3034-Slides Dahlia 2014-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1130977" y="2940915"/>
            <a:ext cx="7446706" cy="1470025"/>
          </a:xfrm>
        </p:spPr>
        <p:txBody>
          <a:bodyPr/>
          <a:lstStyle>
            <a:lvl1pPr>
              <a:defRPr>
                <a:solidFill>
                  <a:srgbClr val="333333"/>
                </a:solidFill>
                <a:latin typeface="Helvetica"/>
                <a:cs typeface="Helvetica"/>
              </a:defRPr>
            </a:lvl1pPr>
          </a:lstStyle>
          <a:p>
            <a:r>
              <a:rPr lang="fr-FR" dirty="0" smtClean="0"/>
              <a:t>Cliquez et modifiez le titre</a:t>
            </a:r>
            <a:endParaRPr lang="fr-FR"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FBABFD38-5AC6-2F41-9DE4-494BC31F786C}" type="slidenum">
              <a:rPr lang="fr-FR" smtClean="0">
                <a:solidFill>
                  <a:prstClr val="black">
                    <a:tint val="75000"/>
                  </a:prstClr>
                </a:solidFill>
              </a:rPr>
              <a:pPr/>
              <a:t>‹N°›</a:t>
            </a:fld>
            <a:endParaRPr lang="fr-FR">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FBABFD38-5AC6-2F41-9DE4-494BC31F786C}" type="slidenum">
              <a:rPr lang="fr-FR" smtClean="0">
                <a:solidFill>
                  <a:prstClr val="black">
                    <a:tint val="75000"/>
                  </a:prstClr>
                </a:solidFill>
              </a:rPr>
              <a:pPr/>
              <a:t>‹N°›</a:t>
            </a:fld>
            <a:endParaRPr lang="fr-FR">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p:txBody>
          <a:bodyPr/>
          <a:lstStyle/>
          <a:p>
            <a:fld id="{FBABFD38-5AC6-2F41-9DE4-494BC31F786C}" type="slidenum">
              <a:rPr lang="fr-FR" smtClean="0">
                <a:solidFill>
                  <a:prstClr val="black">
                    <a:tint val="75000"/>
                  </a:prstClr>
                </a:solidFill>
              </a:rPr>
              <a:pPr/>
              <a:t>‹N°›</a:t>
            </a:fld>
            <a:endParaRPr lang="fr-FR">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pPr defTabSz="457200"/>
            <a:endParaRPr lang="fr-FR">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9" name="Espace réservé du numéro de diapositive 8"/>
          <p:cNvSpPr>
            <a:spLocks noGrp="1"/>
          </p:cNvSpPr>
          <p:nvPr>
            <p:ph type="sldNum" sz="quarter" idx="12"/>
          </p:nvPr>
        </p:nvSpPr>
        <p:spPr/>
        <p:txBody>
          <a:bodyPr/>
          <a:lstStyle/>
          <a:p>
            <a:fld id="{FBABFD38-5AC6-2F41-9DE4-494BC31F786C}" type="slidenum">
              <a:rPr lang="fr-FR" smtClean="0">
                <a:solidFill>
                  <a:prstClr val="black">
                    <a:tint val="75000"/>
                  </a:prstClr>
                </a:solidFill>
              </a:rPr>
              <a:pPr/>
              <a:t>‹N°›</a:t>
            </a:fld>
            <a:endParaRPr lang="fr-FR">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pPr defTabSz="457200"/>
            <a:endParaRPr lang="fr-FR">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5" name="Espace réservé du numéro de diapositive 4"/>
          <p:cNvSpPr>
            <a:spLocks noGrp="1"/>
          </p:cNvSpPr>
          <p:nvPr>
            <p:ph type="sldNum" sz="quarter" idx="12"/>
          </p:nvPr>
        </p:nvSpPr>
        <p:spPr/>
        <p:txBody>
          <a:bodyPr/>
          <a:lstStyle/>
          <a:p>
            <a:fld id="{FBABFD38-5AC6-2F41-9DE4-494BC31F786C}" type="slidenum">
              <a:rPr lang="fr-FR" smtClean="0">
                <a:solidFill>
                  <a:prstClr val="black">
                    <a:tint val="75000"/>
                  </a:prstClr>
                </a:solidFill>
              </a:rPr>
              <a:pPr/>
              <a:t>‹N°›</a:t>
            </a:fld>
            <a:endParaRPr lang="fr-FR">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pPr defTabSz="457200"/>
            <a:endParaRPr lang="fr-FR">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4" name="Espace réservé du numéro de diapositive 3"/>
          <p:cNvSpPr>
            <a:spLocks noGrp="1"/>
          </p:cNvSpPr>
          <p:nvPr>
            <p:ph type="sldNum" sz="quarter" idx="12"/>
          </p:nvPr>
        </p:nvSpPr>
        <p:spPr/>
        <p:txBody>
          <a:bodyPr/>
          <a:lstStyle/>
          <a:p>
            <a:fld id="{FBABFD38-5AC6-2F41-9DE4-494BC31F786C}" type="slidenum">
              <a:rPr lang="fr-FR" smtClean="0">
                <a:solidFill>
                  <a:prstClr val="black">
                    <a:tint val="75000"/>
                  </a:prstClr>
                </a:solidFill>
              </a:rPr>
              <a:pPr/>
              <a:t>‹N°›</a:t>
            </a:fld>
            <a:endParaRPr lang="fr-FR">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EA48D409-702D-45A4-BB0A-5E30DB83A3C6}" type="datetimeFigureOut">
              <a:rPr lang="fr-FR" smtClean="0"/>
              <a:pPr/>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A4343EB1-7874-4521-9D96-B2165EA6E3EC}"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p:txBody>
          <a:bodyPr/>
          <a:lstStyle/>
          <a:p>
            <a:fld id="{FBABFD38-5AC6-2F41-9DE4-494BC31F786C}" type="slidenum">
              <a:rPr lang="fr-FR" smtClean="0">
                <a:solidFill>
                  <a:prstClr val="black">
                    <a:tint val="75000"/>
                  </a:prstClr>
                </a:solidFill>
              </a:rPr>
              <a:pPr/>
              <a:t>‹N°›</a:t>
            </a:fld>
            <a:endParaRPr lang="fr-FR">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p:txBody>
          <a:bodyPr/>
          <a:lstStyle/>
          <a:p>
            <a:fld id="{FBABFD38-5AC6-2F41-9DE4-494BC31F786C}" type="slidenum">
              <a:rPr lang="fr-FR" smtClean="0">
                <a:solidFill>
                  <a:prstClr val="black">
                    <a:tint val="75000"/>
                  </a:prstClr>
                </a:solidFill>
              </a:rPr>
              <a:pPr/>
              <a:t>‹N°›</a:t>
            </a:fld>
            <a:endParaRPr lang="fr-FR">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FBABFD38-5AC6-2F41-9DE4-494BC31F786C}" type="slidenum">
              <a:rPr lang="fr-FR" smtClean="0">
                <a:solidFill>
                  <a:prstClr val="black">
                    <a:tint val="75000"/>
                  </a:prstClr>
                </a:solidFill>
              </a:rPr>
              <a:pPr/>
              <a:t>‹N°›</a:t>
            </a:fld>
            <a:endParaRPr lang="fr-FR">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FBABFD38-5AC6-2F41-9DE4-494BC31F786C}" type="slidenum">
              <a:rPr lang="fr-FR" smtClean="0">
                <a:solidFill>
                  <a:prstClr val="black">
                    <a:tint val="75000"/>
                  </a:prstClr>
                </a:solidFill>
              </a:rPr>
              <a:pPr/>
              <a:t>‹N°›</a:t>
            </a:fld>
            <a:endParaRPr lang="fr-FR">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528EA1BF-9C4F-40E2-9347-CBDFF96E5B6D}"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615A8628-0983-4E77-86E3-EE9D5450B111}"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086CDCED-6542-4D9A-8BE8-52EEA031372B}"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432F04B8-84B5-4F51-A732-075B3968838C}"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CC8122A3-3DB9-4A7D-B359-4D7800AF6DA6}"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6D3CC02A-6C91-474E-831E-42CA1C44700F}"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EA48D409-702D-45A4-BB0A-5E30DB83A3C6}" type="datetimeFigureOut">
              <a:rPr lang="fr-FR" smtClean="0"/>
              <a:pPr/>
              <a:t>17/10/2017</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343EB1-7874-4521-9D96-B2165EA6E3EC}"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0DA8B446-55BB-43E8-A0D4-EECE7F868E2C}"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D81F65DB-184C-46C9-BF05-1F698272F8FC}"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FE763965-DF84-4152-BE60-36AE5BD4B60A}"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2FF3563F-6579-4F6E-8C2B-F48B7CA360D2}"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2F46F2DB-B835-4029-8104-384F768B4456}"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245225"/>
            <a:ext cx="2133600" cy="476250"/>
          </a:xfrm>
        </p:spPr>
        <p:txBody>
          <a:bodyPr/>
          <a:lstStyle>
            <a:lvl1pPr>
              <a:defRPr/>
            </a:lvl1pPr>
          </a:lstStyle>
          <a:p>
            <a:endParaRPr lang="fr-FR">
              <a:solidFill>
                <a:srgbClr val="000000"/>
              </a:solidFill>
            </a:endParaRPr>
          </a:p>
        </p:txBody>
      </p:sp>
      <p:sp>
        <p:nvSpPr>
          <p:cNvPr id="4" name="Espace réservé du pied de page 3"/>
          <p:cNvSpPr>
            <a:spLocks noGrp="1"/>
          </p:cNvSpPr>
          <p:nvPr>
            <p:ph type="ftr" sz="quarter" idx="11"/>
          </p:nvPr>
        </p:nvSpPr>
        <p:spPr>
          <a:xfrm>
            <a:off x="3124200" y="6245225"/>
            <a:ext cx="2895600" cy="476250"/>
          </a:xfrm>
        </p:spPr>
        <p:txBody>
          <a:bodyPr/>
          <a:lstStyle>
            <a:lvl1pPr>
              <a:defRPr/>
            </a:lvl1pPr>
          </a:lstStyle>
          <a:p>
            <a:endParaRPr lang="fr-FR">
              <a:solidFill>
                <a:srgbClr val="000000"/>
              </a:solidFill>
            </a:endParaRPr>
          </a:p>
        </p:txBody>
      </p:sp>
      <p:sp>
        <p:nvSpPr>
          <p:cNvPr id="5" name="Espace réservé du numéro de diapositive 4"/>
          <p:cNvSpPr>
            <a:spLocks noGrp="1"/>
          </p:cNvSpPr>
          <p:nvPr>
            <p:ph type="sldNum" sz="quarter" idx="12"/>
          </p:nvPr>
        </p:nvSpPr>
        <p:spPr>
          <a:xfrm>
            <a:off x="6553200" y="6245225"/>
            <a:ext cx="2133600" cy="476250"/>
          </a:xfrm>
        </p:spPr>
        <p:txBody>
          <a:bodyPr/>
          <a:lstStyle>
            <a:lvl1pPr>
              <a:defRPr/>
            </a:lvl1pPr>
          </a:lstStyle>
          <a:p>
            <a:fld id="{77E4A29A-7D74-4C69-9DDD-DD352870A314}"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C9C50C8-10EC-4BBF-A186-164FCB506A07}" type="datetimeFigureOut">
              <a:rPr lang="fr-FR" smtClean="0">
                <a:solidFill>
                  <a:prstClr val="black">
                    <a:tint val="75000"/>
                  </a:prstClr>
                </a:solidFill>
              </a:rPr>
              <a:pPr/>
              <a:t>17/10/2017</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DB394D-B0ED-4BCA-9AD9-6523B9E188F8}" type="slidenum">
              <a:rPr lang="fr-FR" smtClean="0">
                <a:solidFill>
                  <a:prstClr val="black">
                    <a:tint val="75000"/>
                  </a:prstClr>
                </a:solidFill>
              </a:rPr>
              <a:pPr/>
              <a:t>‹N°›</a:t>
            </a:fld>
            <a:endParaRPr lang="fr-FR" dirty="0">
              <a:solidFill>
                <a:prstClr val="black">
                  <a:tint val="75000"/>
                </a:prst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8650" y="9526"/>
            <a:ext cx="7886700" cy="1325563"/>
          </a:xfrm>
        </p:spPr>
        <p:txBody>
          <a:bodyPr/>
          <a:lstStyle>
            <a:lvl1pPr algn="ctr">
              <a:defRPr b="1">
                <a:solidFill>
                  <a:schemeClr val="accent5">
                    <a:lumMod val="75000"/>
                  </a:schemeClr>
                </a:solidFill>
                <a:latin typeface="+mn-lt"/>
              </a:defRPr>
            </a:lvl1pPr>
          </a:lstStyle>
          <a:p>
            <a:r>
              <a:rPr lang="fr-FR" dirty="0" smtClean="0"/>
              <a:t>Modifiez le style du titre</a:t>
            </a:r>
            <a:endParaRPr lang="en-US" dirty="0"/>
          </a:p>
        </p:txBody>
      </p:sp>
      <p:sp>
        <p:nvSpPr>
          <p:cNvPr id="3" name="Content Placeholder 2"/>
          <p:cNvSpPr>
            <a:spLocks noGrp="1"/>
          </p:cNvSpPr>
          <p:nvPr>
            <p:ph idx="1"/>
          </p:nvPr>
        </p:nvSpPr>
        <p:spPr>
          <a:xfrm>
            <a:off x="628650" y="1344613"/>
            <a:ext cx="7886700" cy="5011737"/>
          </a:xfrm>
        </p:spPr>
        <p:txBody>
          <a:bodyPr/>
          <a:lstStyle>
            <a:lvl1pPr>
              <a:defRPr b="1">
                <a:solidFill>
                  <a:srgbClr val="0070C0"/>
                </a:solidFill>
              </a:defRPr>
            </a:lvl1pPr>
            <a:lvl2pPr>
              <a:defRPr b="1">
                <a:solidFill>
                  <a:schemeClr val="accent1">
                    <a:lumMod val="50000"/>
                  </a:schemeClr>
                </a:solidFill>
              </a:defRPr>
            </a:lvl2pPr>
            <a:lvl3pPr>
              <a:defRPr>
                <a:solidFill>
                  <a:schemeClr val="tx2">
                    <a:lumMod val="75000"/>
                  </a:schemeClr>
                </a:solidFill>
              </a:defRPr>
            </a:lvl3pPr>
            <a:lvl4pPr>
              <a:defRPr>
                <a:solidFill>
                  <a:srgbClr val="00B0F0"/>
                </a:solidFill>
              </a:defRPr>
            </a:lvl4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AC9C50C8-10EC-4BBF-A186-164FCB506A07}" type="datetimeFigureOut">
              <a:rPr lang="fr-FR" smtClean="0">
                <a:solidFill>
                  <a:prstClr val="black">
                    <a:tint val="75000"/>
                  </a:prstClr>
                </a:solidFill>
              </a:rPr>
              <a:pPr/>
              <a:t>17/10/2017</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DB394D-B0ED-4BCA-9AD9-6523B9E188F8}" type="slidenum">
              <a:rPr lang="fr-FR" smtClean="0">
                <a:solidFill>
                  <a:prstClr val="black">
                    <a:tint val="75000"/>
                  </a:prstClr>
                </a:solidFill>
              </a:rPr>
              <a:pPr/>
              <a:t>‹N°›</a:t>
            </a:fld>
            <a:endParaRPr lang="fr-FR" dirty="0">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C9C50C8-10EC-4BBF-A186-164FCB506A07}" type="datetimeFigureOut">
              <a:rPr lang="fr-FR" smtClean="0">
                <a:solidFill>
                  <a:prstClr val="black">
                    <a:tint val="75000"/>
                  </a:prstClr>
                </a:solidFill>
              </a:rPr>
              <a:pPr/>
              <a:t>17/10/2017</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DB394D-B0ED-4BCA-9AD9-6523B9E188F8}" type="slidenum">
              <a:rPr lang="fr-FR" smtClean="0">
                <a:solidFill>
                  <a:prstClr val="black">
                    <a:tint val="75000"/>
                  </a:prstClr>
                </a:solidFill>
              </a:rPr>
              <a:pPr/>
              <a:t>‹N°›</a:t>
            </a:fld>
            <a:endParaRPr lang="fr-FR" dirty="0">
              <a:solidFill>
                <a:prstClr val="black">
                  <a:tint val="75000"/>
                </a:prst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C9C50C8-10EC-4BBF-A186-164FCB506A07}" type="datetimeFigureOut">
              <a:rPr lang="fr-FR" smtClean="0">
                <a:solidFill>
                  <a:prstClr val="black">
                    <a:tint val="75000"/>
                  </a:prstClr>
                </a:solidFill>
              </a:rPr>
              <a:pPr/>
              <a:t>17/10/2017</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DB394D-B0ED-4BCA-9AD9-6523B9E188F8}" type="slidenum">
              <a:rPr lang="fr-FR" smtClean="0">
                <a:solidFill>
                  <a:prstClr val="black">
                    <a:tint val="75000"/>
                  </a:prstClr>
                </a:solidFill>
              </a:rPr>
              <a:pPr/>
              <a:t>‹N°›</a:t>
            </a:fld>
            <a:endParaRPr lang="fr-FR" dirty="0">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EA48D409-702D-45A4-BB0A-5E30DB83A3C6}" type="datetimeFigureOut">
              <a:rPr lang="fr-FR" smtClean="0"/>
              <a:pPr/>
              <a:t>17/10/2017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343EB1-7874-4521-9D96-B2165EA6E3EC}"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C9C50C8-10EC-4BBF-A186-164FCB506A07}" type="datetimeFigureOut">
              <a:rPr lang="fr-FR" smtClean="0">
                <a:solidFill>
                  <a:prstClr val="black">
                    <a:tint val="75000"/>
                  </a:prstClr>
                </a:solidFill>
              </a:rPr>
              <a:pPr/>
              <a:t>17/10/2017</a:t>
            </a:fld>
            <a:endParaRPr lang="fr-F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fr-F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6DB394D-B0ED-4BCA-9AD9-6523B9E188F8}" type="slidenum">
              <a:rPr lang="fr-FR" smtClean="0">
                <a:solidFill>
                  <a:prstClr val="black">
                    <a:tint val="75000"/>
                  </a:prstClr>
                </a:solidFill>
              </a:rPr>
              <a:pPr/>
              <a:t>‹N°›</a:t>
            </a:fld>
            <a:endParaRPr lang="fr-FR" dirty="0">
              <a:solidFill>
                <a:prstClr val="black">
                  <a:tint val="75000"/>
                </a:prst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C9C50C8-10EC-4BBF-A186-164FCB506A07}" type="datetimeFigureOut">
              <a:rPr lang="fr-FR" smtClean="0">
                <a:solidFill>
                  <a:prstClr val="black">
                    <a:tint val="75000"/>
                  </a:prstClr>
                </a:solidFill>
              </a:rPr>
              <a:pPr/>
              <a:t>17/10/2017</a:t>
            </a:fld>
            <a:endParaRPr lang="fr-F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fr-F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6DB394D-B0ED-4BCA-9AD9-6523B9E188F8}" type="slidenum">
              <a:rPr lang="fr-FR" smtClean="0">
                <a:solidFill>
                  <a:prstClr val="black">
                    <a:tint val="75000"/>
                  </a:prstClr>
                </a:solidFill>
              </a:rPr>
              <a:pPr/>
              <a:t>‹N°›</a:t>
            </a:fld>
            <a:endParaRPr lang="fr-FR" dirty="0">
              <a:solidFill>
                <a:prstClr val="black">
                  <a:tint val="75000"/>
                </a:prst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C50C8-10EC-4BBF-A186-164FCB506A07}" type="datetimeFigureOut">
              <a:rPr lang="fr-FR" smtClean="0">
                <a:solidFill>
                  <a:prstClr val="black">
                    <a:tint val="75000"/>
                  </a:prstClr>
                </a:solidFill>
              </a:rPr>
              <a:pPr/>
              <a:t>17/10/2017</a:t>
            </a:fld>
            <a:endParaRPr lang="fr-F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fr-F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6DB394D-B0ED-4BCA-9AD9-6523B9E188F8}" type="slidenum">
              <a:rPr lang="fr-FR" smtClean="0">
                <a:solidFill>
                  <a:prstClr val="black">
                    <a:tint val="75000"/>
                  </a:prstClr>
                </a:solidFill>
              </a:rPr>
              <a:pPr/>
              <a:t>‹N°›</a:t>
            </a:fld>
            <a:endParaRPr lang="fr-FR" dirty="0">
              <a:solidFill>
                <a:prstClr val="black">
                  <a:tint val="75000"/>
                </a:prst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C9C50C8-10EC-4BBF-A186-164FCB506A07}" type="datetimeFigureOut">
              <a:rPr lang="fr-FR" smtClean="0">
                <a:solidFill>
                  <a:prstClr val="black">
                    <a:tint val="75000"/>
                  </a:prstClr>
                </a:solidFill>
              </a:rPr>
              <a:pPr/>
              <a:t>17/10/2017</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DB394D-B0ED-4BCA-9AD9-6523B9E188F8}" type="slidenum">
              <a:rPr lang="fr-FR" smtClean="0">
                <a:solidFill>
                  <a:prstClr val="black">
                    <a:tint val="75000"/>
                  </a:prstClr>
                </a:solidFill>
              </a:rPr>
              <a:pPr/>
              <a:t>‹N°›</a:t>
            </a:fld>
            <a:endParaRPr lang="fr-FR" dirty="0">
              <a:solidFill>
                <a:prstClr val="black">
                  <a:tint val="75000"/>
                </a:prstClr>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C9C50C8-10EC-4BBF-A186-164FCB506A07}" type="datetimeFigureOut">
              <a:rPr lang="fr-FR" smtClean="0">
                <a:solidFill>
                  <a:prstClr val="black">
                    <a:tint val="75000"/>
                  </a:prstClr>
                </a:solidFill>
              </a:rPr>
              <a:pPr/>
              <a:t>17/10/2017</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DB394D-B0ED-4BCA-9AD9-6523B9E188F8}" type="slidenum">
              <a:rPr lang="fr-FR" smtClean="0">
                <a:solidFill>
                  <a:prstClr val="black">
                    <a:tint val="75000"/>
                  </a:prstClr>
                </a:solidFill>
              </a:rPr>
              <a:pPr/>
              <a:t>‹N°›</a:t>
            </a:fld>
            <a:endParaRPr lang="fr-FR" dirty="0">
              <a:solidFill>
                <a:prstClr val="black">
                  <a:tint val="75000"/>
                </a:prstClr>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C9C50C8-10EC-4BBF-A186-164FCB506A07}" type="datetimeFigureOut">
              <a:rPr lang="fr-FR" smtClean="0">
                <a:solidFill>
                  <a:prstClr val="black">
                    <a:tint val="75000"/>
                  </a:prstClr>
                </a:solidFill>
              </a:rPr>
              <a:pPr/>
              <a:t>17/10/2017</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DB394D-B0ED-4BCA-9AD9-6523B9E188F8}" type="slidenum">
              <a:rPr lang="fr-FR" smtClean="0">
                <a:solidFill>
                  <a:prstClr val="black">
                    <a:tint val="75000"/>
                  </a:prstClr>
                </a:solidFill>
              </a:rPr>
              <a:pPr/>
              <a:t>‹N°›</a:t>
            </a:fld>
            <a:endParaRPr lang="fr-FR" dirty="0">
              <a:solidFill>
                <a:prstClr val="black">
                  <a:tint val="75000"/>
                </a:prstClr>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C9C50C8-10EC-4BBF-A186-164FCB506A07}" type="datetimeFigureOut">
              <a:rPr lang="fr-FR" smtClean="0">
                <a:solidFill>
                  <a:prstClr val="black">
                    <a:tint val="75000"/>
                  </a:prstClr>
                </a:solidFill>
              </a:rPr>
              <a:pPr/>
              <a:t>17/10/2017</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DB394D-B0ED-4BCA-9AD9-6523B9E188F8}" type="slidenum">
              <a:rPr lang="fr-FR" smtClean="0">
                <a:solidFill>
                  <a:prstClr val="black">
                    <a:tint val="75000"/>
                  </a:prstClr>
                </a:solidFill>
              </a:rPr>
              <a:pPr/>
              <a:t>‹N°›</a:t>
            </a:fld>
            <a:endParaRPr lang="fr-FR" dirty="0">
              <a:solidFill>
                <a:prstClr val="black">
                  <a:tint val="75000"/>
                </a:prstClr>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0D2032-0B64-4E4B-895D-A5B2FA1D0616}" type="datetimeFigureOut">
              <a:rPr lang="fr-FR" smtClean="0">
                <a:solidFill>
                  <a:prstClr val="black">
                    <a:tint val="75000"/>
                  </a:prstClr>
                </a:solidFill>
              </a:rPr>
              <a:pPr/>
              <a:t>17/10/2017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CD2F2D-46E4-8C4A-B3D0-648A5CF37243}"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334900" y="3383280"/>
            <a:ext cx="8447150" cy="30072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Modifier le style des sous-titres du masque</a:t>
            </a:r>
            <a:endParaRPr lang="en-US" dirty="0"/>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fr-FR"/>
              <a:t>Modifiez le style du titre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EA48D409-702D-45A4-BB0A-5E30DB83A3C6}" type="datetimeFigureOut">
              <a:rPr lang="fr-FR" smtClean="0"/>
              <a:pPr/>
              <a:t>17/10/2017</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A4343EB1-7874-4521-9D96-B2165EA6E3EC}"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5704464" y="5956138"/>
            <a:ext cx="2133599" cy="365125"/>
          </a:xfrm>
          <a:prstGeom prst="rect">
            <a:avLst/>
          </a:prstGeom>
        </p:spPr>
        <p:txBody>
          <a:bodyPr/>
          <a:lstStyle>
            <a:lvl1pPr>
              <a:defRPr>
                <a:solidFill>
                  <a:schemeClr val="accent1">
                    <a:lumMod val="75000"/>
                    <a:lumOff val="25000"/>
                  </a:schemeClr>
                </a:solidFill>
              </a:defRPr>
            </a:lvl1pPr>
          </a:lstStyle>
          <a:p>
            <a:pPr defTabSz="342900"/>
            <a:fld id="{8DFA1846-DA80-1C48-A609-854EA85C59AD}" type="datetimeFigureOut">
              <a:rPr lang="en-US" smtClean="0">
                <a:solidFill>
                  <a:srgbClr val="366658">
                    <a:lumMod val="75000"/>
                    <a:lumOff val="25000"/>
                  </a:srgbClr>
                </a:solidFill>
              </a:rPr>
              <a:pPr defTabSz="342900"/>
              <a:t>10/17/2017</a:t>
            </a:fld>
            <a:endParaRPr lang="en-US" dirty="0">
              <a:solidFill>
                <a:srgbClr val="366658">
                  <a:lumMod val="75000"/>
                  <a:lumOff val="25000"/>
                </a:srgbClr>
              </a:solidFill>
            </a:endParaRPr>
          </a:p>
        </p:txBody>
      </p:sp>
      <p:sp>
        <p:nvSpPr>
          <p:cNvPr id="5" name="Footer Placeholder 4"/>
          <p:cNvSpPr>
            <a:spLocks noGrp="1"/>
          </p:cNvSpPr>
          <p:nvPr>
            <p:ph type="ftr" sz="quarter" idx="11"/>
          </p:nvPr>
        </p:nvSpPr>
        <p:spPr>
          <a:xfrm>
            <a:off x="435894" y="5951812"/>
            <a:ext cx="5187908" cy="365125"/>
          </a:xfrm>
          <a:prstGeom prst="rect">
            <a:avLst/>
          </a:prstGeom>
        </p:spPr>
        <p:txBody>
          <a:bodyPr/>
          <a:lstStyle>
            <a:lvl1pPr>
              <a:defRPr>
                <a:solidFill>
                  <a:schemeClr val="accent1">
                    <a:lumMod val="75000"/>
                    <a:lumOff val="25000"/>
                  </a:schemeClr>
                </a:solidFill>
              </a:defRPr>
            </a:lvl1pPr>
          </a:lstStyle>
          <a:p>
            <a:pPr defTabSz="342900"/>
            <a:endParaRPr lang="en-US" dirty="0">
              <a:solidFill>
                <a:srgbClr val="366658">
                  <a:lumMod val="75000"/>
                  <a:lumOff val="25000"/>
                </a:srgbClr>
              </a:solidFill>
            </a:endParaRPr>
          </a:p>
        </p:txBody>
      </p:sp>
      <p:sp>
        <p:nvSpPr>
          <p:cNvPr id="6" name="Slide Number Placeholder 5"/>
          <p:cNvSpPr>
            <a:spLocks noGrp="1"/>
          </p:cNvSpPr>
          <p:nvPr>
            <p:ph type="sldNum" sz="quarter" idx="12"/>
          </p:nvPr>
        </p:nvSpPr>
        <p:spPr>
          <a:xfrm>
            <a:off x="7918725" y="5956138"/>
            <a:ext cx="789383" cy="365125"/>
          </a:xfrm>
          <a:prstGeom prst="rect">
            <a:avLst/>
          </a:prstGeom>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‹N°›</a:t>
            </a:fld>
            <a:endParaRPr lang="en-US" dirty="0">
              <a:solidFill>
                <a:srgbClr val="366658">
                  <a:lumMod val="75000"/>
                  <a:lumOff val="25000"/>
                </a:srgb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435895" y="2228004"/>
            <a:ext cx="4066793" cy="423811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1313" y="2228004"/>
            <a:ext cx="4066794" cy="423811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35896" y="2926053"/>
            <a:ext cx="4044825" cy="361843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663282" y="2926053"/>
            <a:ext cx="4044825" cy="361843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fr-FR"/>
              <a:t>Modifiez le style du titre</a:t>
            </a:r>
            <a:endParaRPr lang="en-US" dirty="0"/>
          </a:p>
        </p:txBody>
      </p:sp>
      <p:sp>
        <p:nvSpPr>
          <p:cNvPr id="3" name="Date Placeholder 2"/>
          <p:cNvSpPr>
            <a:spLocks noGrp="1"/>
          </p:cNvSpPr>
          <p:nvPr>
            <p:ph type="dt" sz="half" idx="10"/>
          </p:nvPr>
        </p:nvSpPr>
        <p:spPr>
          <a:xfrm>
            <a:off x="5704464" y="5956138"/>
            <a:ext cx="2133599" cy="365125"/>
          </a:xfrm>
          <a:prstGeom prst="rect">
            <a:avLst/>
          </a:prstGeom>
        </p:spPr>
        <p:txBody>
          <a:bodyPr/>
          <a:lstStyle/>
          <a:p>
            <a:pPr defTabSz="342900"/>
            <a:fld id="{F13A34C8-038E-2045-AF43-DF7DBB8E0E9E}" type="datetimeFigureOut">
              <a:rPr lang="en-US" smtClean="0">
                <a:solidFill>
                  <a:prstClr val="black"/>
                </a:solidFill>
              </a:rPr>
              <a:pPr defTabSz="342900"/>
              <a:t>10/17/2017</a:t>
            </a:fld>
            <a:endParaRPr lang="en-US" dirty="0">
              <a:solidFill>
                <a:prstClr val="black"/>
              </a:solidFill>
            </a:endParaRPr>
          </a:p>
        </p:txBody>
      </p:sp>
      <p:sp>
        <p:nvSpPr>
          <p:cNvPr id="4" name="Footer Placeholder 3"/>
          <p:cNvSpPr>
            <a:spLocks noGrp="1"/>
          </p:cNvSpPr>
          <p:nvPr>
            <p:ph type="ftr" sz="quarter" idx="11"/>
          </p:nvPr>
        </p:nvSpPr>
        <p:spPr>
          <a:xfrm>
            <a:off x="435894" y="5951812"/>
            <a:ext cx="5187908" cy="365125"/>
          </a:xfrm>
          <a:prstGeom prst="rect">
            <a:avLst/>
          </a:prstGeom>
        </p:spPr>
        <p:txBody>
          <a:bodyPr/>
          <a:lstStyle/>
          <a:p>
            <a:pPr defTabSz="342900"/>
            <a:endParaRPr lang="en-US" dirty="0">
              <a:solidFill>
                <a:prstClr val="black"/>
              </a:solidFill>
            </a:endParaRPr>
          </a:p>
        </p:txBody>
      </p:sp>
      <p:sp>
        <p:nvSpPr>
          <p:cNvPr id="5" name="Slide Number Placeholder 4"/>
          <p:cNvSpPr>
            <a:spLocks noGrp="1"/>
          </p:cNvSpPr>
          <p:nvPr>
            <p:ph type="sldNum" sz="quarter" idx="12"/>
          </p:nvPr>
        </p:nvSpPr>
        <p:spPr>
          <a:xfrm>
            <a:off x="7918725" y="5956138"/>
            <a:ext cx="789383" cy="365125"/>
          </a:xfrm>
          <a:prstGeom prst="rect">
            <a:avLst/>
          </a:prstGeom>
        </p:spPr>
        <p:txBody>
          <a:bodyPr/>
          <a:lstStyle/>
          <a:p>
            <a:pPr defTabSz="342900"/>
            <a:fld id="{D57F1E4F-1CFF-5643-939E-217C01CDF565}" type="slidenum">
              <a:rPr lang="en-US" smtClean="0">
                <a:solidFill>
                  <a:prstClr val="black"/>
                </a:solidFill>
              </a:rPr>
              <a:pPr defTabSz="342900"/>
              <a:t>‹N°›</a:t>
            </a:fld>
            <a:endParaRPr lang="en-US" dirty="0">
              <a:solidFill>
                <a:prstClr val="black"/>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04464" y="5956138"/>
            <a:ext cx="2133599" cy="365125"/>
          </a:xfrm>
          <a:prstGeom prst="rect">
            <a:avLst/>
          </a:prstGeom>
        </p:spPr>
        <p:txBody>
          <a:bodyPr/>
          <a:lstStyle/>
          <a:p>
            <a:pPr defTabSz="342900"/>
            <a:fld id="{8818C68F-D26B-8F47-958C-23B49CF8A634}" type="datetimeFigureOut">
              <a:rPr lang="en-US" smtClean="0">
                <a:solidFill>
                  <a:prstClr val="black"/>
                </a:solidFill>
              </a:rPr>
              <a:pPr defTabSz="342900"/>
              <a:t>10/17/2017</a:t>
            </a:fld>
            <a:endParaRPr lang="en-US" dirty="0">
              <a:solidFill>
                <a:prstClr val="black"/>
              </a:solidFill>
            </a:endParaRPr>
          </a:p>
        </p:txBody>
      </p:sp>
      <p:sp>
        <p:nvSpPr>
          <p:cNvPr id="3" name="Footer Placeholder 2"/>
          <p:cNvSpPr>
            <a:spLocks noGrp="1"/>
          </p:cNvSpPr>
          <p:nvPr>
            <p:ph type="ftr" sz="quarter" idx="11"/>
          </p:nvPr>
        </p:nvSpPr>
        <p:spPr>
          <a:xfrm>
            <a:off x="435894" y="5951812"/>
            <a:ext cx="5187908" cy="365125"/>
          </a:xfrm>
          <a:prstGeom prst="rect">
            <a:avLst/>
          </a:prstGeom>
        </p:spPr>
        <p:txBody>
          <a:bodyPr/>
          <a:lstStyle/>
          <a:p>
            <a:pPr defTabSz="342900"/>
            <a:endParaRPr lang="en-US" dirty="0">
              <a:solidFill>
                <a:prstClr val="black"/>
              </a:solidFill>
            </a:endParaRPr>
          </a:p>
        </p:txBody>
      </p:sp>
      <p:sp>
        <p:nvSpPr>
          <p:cNvPr id="4" name="Slide Number Placeholder 3"/>
          <p:cNvSpPr>
            <a:spLocks noGrp="1"/>
          </p:cNvSpPr>
          <p:nvPr>
            <p:ph type="sldNum" sz="quarter" idx="12"/>
          </p:nvPr>
        </p:nvSpPr>
        <p:spPr>
          <a:xfrm>
            <a:off x="7918725" y="5956138"/>
            <a:ext cx="789383" cy="365125"/>
          </a:xfrm>
          <a:prstGeom prst="rect">
            <a:avLst/>
          </a:prstGeom>
        </p:spPr>
        <p:txBody>
          <a:bodyPr/>
          <a:lstStyle/>
          <a:p>
            <a:pPr defTabSz="342900"/>
            <a:fld id="{D57F1E4F-1CFF-5643-939E-217C01CDF565}" type="slidenum">
              <a:rPr lang="en-US" smtClean="0">
                <a:solidFill>
                  <a:prstClr val="black"/>
                </a:solidFill>
              </a:rPr>
              <a:pPr defTabSz="342900"/>
              <a:t>‹N°›</a:t>
            </a:fld>
            <a:endParaRPr lang="en-US" dirty="0">
              <a:solidFill>
                <a:prstClr val="black"/>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p:cNvSpPr>
            <a:spLocks noGrp="1"/>
          </p:cNvSpPr>
          <p:nvPr>
            <p:ph type="dt" sz="half" idx="10"/>
          </p:nvPr>
        </p:nvSpPr>
        <p:spPr>
          <a:xfrm>
            <a:off x="5704464" y="5956138"/>
            <a:ext cx="2133599" cy="365125"/>
          </a:xfrm>
          <a:prstGeom prst="rect">
            <a:avLst/>
          </a:prstGeom>
        </p:spPr>
        <p:txBody>
          <a:bodyPr/>
          <a:lstStyle>
            <a:lvl1pPr>
              <a:defRPr>
                <a:solidFill>
                  <a:schemeClr val="accent1">
                    <a:lumMod val="75000"/>
                    <a:lumOff val="25000"/>
                  </a:schemeClr>
                </a:solidFill>
              </a:defRPr>
            </a:lvl1pPr>
          </a:lstStyle>
          <a:p>
            <a:pPr defTabSz="342900"/>
            <a:fld id="{D0DF5E60-9974-AC48-9591-99C2BB44B7CF}" type="datetimeFigureOut">
              <a:rPr lang="en-US" smtClean="0">
                <a:solidFill>
                  <a:srgbClr val="366658">
                    <a:lumMod val="75000"/>
                    <a:lumOff val="25000"/>
                  </a:srgbClr>
                </a:solidFill>
              </a:rPr>
              <a:pPr defTabSz="342900"/>
              <a:t>10/17/2017</a:t>
            </a:fld>
            <a:endParaRPr lang="en-US" dirty="0">
              <a:solidFill>
                <a:srgbClr val="366658">
                  <a:lumMod val="75000"/>
                  <a:lumOff val="25000"/>
                </a:srgbClr>
              </a:solidFill>
            </a:endParaRPr>
          </a:p>
        </p:txBody>
      </p:sp>
      <p:sp>
        <p:nvSpPr>
          <p:cNvPr id="6" name="Footer Placeholder 5"/>
          <p:cNvSpPr>
            <a:spLocks noGrp="1"/>
          </p:cNvSpPr>
          <p:nvPr>
            <p:ph type="ftr" sz="quarter" idx="11"/>
          </p:nvPr>
        </p:nvSpPr>
        <p:spPr>
          <a:xfrm>
            <a:off x="435894" y="5951812"/>
            <a:ext cx="5187908" cy="365125"/>
          </a:xfrm>
          <a:prstGeom prst="rect">
            <a:avLst/>
          </a:prstGeom>
        </p:spPr>
        <p:txBody>
          <a:bodyPr/>
          <a:lstStyle>
            <a:lvl1pPr>
              <a:defRPr>
                <a:solidFill>
                  <a:schemeClr val="accent1">
                    <a:lumMod val="75000"/>
                    <a:lumOff val="25000"/>
                  </a:schemeClr>
                </a:solidFill>
              </a:defRPr>
            </a:lvl1pPr>
          </a:lstStyle>
          <a:p>
            <a:pPr defTabSz="342900"/>
            <a:endParaRPr lang="en-US" dirty="0">
              <a:solidFill>
                <a:srgbClr val="366658">
                  <a:lumMod val="75000"/>
                  <a:lumOff val="25000"/>
                </a:srgbClr>
              </a:solidFill>
            </a:endParaRPr>
          </a:p>
        </p:txBody>
      </p:sp>
      <p:sp>
        <p:nvSpPr>
          <p:cNvPr id="7" name="Slide Number Placeholder 6"/>
          <p:cNvSpPr>
            <a:spLocks noGrp="1"/>
          </p:cNvSpPr>
          <p:nvPr>
            <p:ph type="sldNum" sz="quarter" idx="12"/>
          </p:nvPr>
        </p:nvSpPr>
        <p:spPr>
          <a:xfrm>
            <a:off x="7918725" y="5956138"/>
            <a:ext cx="789383" cy="365125"/>
          </a:xfrm>
          <a:prstGeom prst="rect">
            <a:avLst/>
          </a:prstGeom>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‹N°›</a:t>
            </a:fld>
            <a:endParaRPr lang="en-US" dirty="0">
              <a:solidFill>
                <a:srgbClr val="366658">
                  <a:lumMod val="75000"/>
                  <a:lumOff val="25000"/>
                </a:srgbClr>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p:cNvSpPr>
            <a:spLocks noGrp="1"/>
          </p:cNvSpPr>
          <p:nvPr>
            <p:ph type="dt" sz="half" idx="10"/>
          </p:nvPr>
        </p:nvSpPr>
        <p:spPr>
          <a:xfrm>
            <a:off x="5704464" y="5956138"/>
            <a:ext cx="2133599" cy="365125"/>
          </a:xfrm>
          <a:prstGeom prst="rect">
            <a:avLst/>
          </a:prstGeom>
        </p:spPr>
        <p:txBody>
          <a:bodyPr/>
          <a:lstStyle/>
          <a:p>
            <a:pPr defTabSz="342900"/>
            <a:fld id="{18C79C5D-2A6F-F04D-97DA-BEF2467B64E4}" type="datetimeFigureOut">
              <a:rPr lang="en-US" smtClean="0">
                <a:solidFill>
                  <a:prstClr val="black"/>
                </a:solidFill>
              </a:rPr>
              <a:pPr defTabSz="342900"/>
              <a:t>10/17/2017</a:t>
            </a:fld>
            <a:endParaRPr lang="en-US" dirty="0">
              <a:solidFill>
                <a:prstClr val="black"/>
              </a:solidFill>
            </a:endParaRPr>
          </a:p>
        </p:txBody>
      </p:sp>
      <p:sp>
        <p:nvSpPr>
          <p:cNvPr id="6" name="Footer Placeholder 5"/>
          <p:cNvSpPr>
            <a:spLocks noGrp="1"/>
          </p:cNvSpPr>
          <p:nvPr>
            <p:ph type="ftr" sz="quarter" idx="11"/>
          </p:nvPr>
        </p:nvSpPr>
        <p:spPr>
          <a:xfrm>
            <a:off x="435894" y="5951812"/>
            <a:ext cx="5187908" cy="365125"/>
          </a:xfrm>
          <a:prstGeom prst="rect">
            <a:avLst/>
          </a:prstGeom>
        </p:spPr>
        <p:txBody>
          <a:bodyPr/>
          <a:lstStyle/>
          <a:p>
            <a:pPr defTabSz="342900"/>
            <a:endParaRPr lang="en-US" dirty="0">
              <a:solidFill>
                <a:prstClr val="black"/>
              </a:solidFill>
            </a:endParaRPr>
          </a:p>
        </p:txBody>
      </p:sp>
      <p:sp>
        <p:nvSpPr>
          <p:cNvPr id="7" name="Slide Number Placeholder 6"/>
          <p:cNvSpPr>
            <a:spLocks noGrp="1"/>
          </p:cNvSpPr>
          <p:nvPr>
            <p:ph type="sldNum" sz="quarter" idx="12"/>
          </p:nvPr>
        </p:nvSpPr>
        <p:spPr>
          <a:xfrm>
            <a:off x="7918725" y="5956138"/>
            <a:ext cx="789383" cy="365125"/>
          </a:xfrm>
          <a:prstGeom prst="rect">
            <a:avLst/>
          </a:prstGeom>
        </p:spPr>
        <p:txBody>
          <a:bodyPr/>
          <a:lstStyle/>
          <a:p>
            <a:pPr defTabSz="342900"/>
            <a:fld id="{D57F1E4F-1CFF-5643-939E-217C01CDF565}" type="slidenum">
              <a:rPr lang="en-US" smtClean="0">
                <a:solidFill>
                  <a:prstClr val="black"/>
                </a:solidFill>
              </a:rPr>
              <a:pPr defTabSz="342900"/>
              <a:t>‹N°›</a:t>
            </a:fld>
            <a:endParaRPr lang="en-US" dirty="0">
              <a:solidFill>
                <a:prstClr val="black"/>
              </a:solidFill>
            </a:endParaRP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704464" y="5956138"/>
            <a:ext cx="2133599" cy="365125"/>
          </a:xfrm>
          <a:prstGeom prst="rect">
            <a:avLst/>
          </a:prstGeom>
        </p:spPr>
        <p:txBody>
          <a:bodyPr/>
          <a:lstStyle/>
          <a:p>
            <a:pPr defTabSz="342900"/>
            <a:fld id="{C6C52C72-DE31-F449-A4ED-4C594FD91407}" type="datetimeFigureOut">
              <a:rPr lang="en-US" smtClean="0">
                <a:solidFill>
                  <a:prstClr val="black"/>
                </a:solidFill>
              </a:rPr>
              <a:pPr defTabSz="342900"/>
              <a:t>10/17/2017</a:t>
            </a:fld>
            <a:endParaRPr lang="en-US" dirty="0">
              <a:solidFill>
                <a:prstClr val="black"/>
              </a:solidFill>
            </a:endParaRPr>
          </a:p>
        </p:txBody>
      </p:sp>
      <p:sp>
        <p:nvSpPr>
          <p:cNvPr id="5" name="Footer Placeholder 4"/>
          <p:cNvSpPr>
            <a:spLocks noGrp="1"/>
          </p:cNvSpPr>
          <p:nvPr>
            <p:ph type="ftr" sz="quarter" idx="11"/>
          </p:nvPr>
        </p:nvSpPr>
        <p:spPr>
          <a:xfrm>
            <a:off x="435894" y="5951812"/>
            <a:ext cx="5187908" cy="365125"/>
          </a:xfrm>
          <a:prstGeom prst="rect">
            <a:avLst/>
          </a:prstGeom>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a:xfrm>
            <a:off x="7918725" y="5956138"/>
            <a:ext cx="789383" cy="365125"/>
          </a:xfrm>
          <a:prstGeom prst="rect">
            <a:avLst/>
          </a:prstGeom>
        </p:spPr>
        <p:txBody>
          <a:bodyPr/>
          <a:lstStyle/>
          <a:p>
            <a:pPr defTabSz="342900"/>
            <a:fld id="{D57F1E4F-1CFF-5643-939E-217C01CDF565}" type="slidenum">
              <a:rPr lang="en-US" smtClean="0">
                <a:solidFill>
                  <a:prstClr val="black"/>
                </a:solidFill>
              </a:rPr>
              <a:pPr defTabSz="342900"/>
              <a:t>‹N°›</a:t>
            </a:fld>
            <a:endParaRPr lang="en-US" dirty="0">
              <a:solidFill>
                <a:prstClr val="black"/>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745255" y="5956138"/>
            <a:ext cx="996106" cy="365125"/>
          </a:xfrm>
          <a:prstGeom prst="rect">
            <a:avLst/>
          </a:prstGeom>
        </p:spPr>
        <p:txBody>
          <a:bodyPr/>
          <a:lstStyle>
            <a:lvl1pPr>
              <a:defRPr>
                <a:solidFill>
                  <a:schemeClr val="accent1">
                    <a:lumMod val="75000"/>
                    <a:lumOff val="25000"/>
                  </a:schemeClr>
                </a:solidFill>
              </a:defRPr>
            </a:lvl1pPr>
          </a:lstStyle>
          <a:p>
            <a:pPr defTabSz="342900"/>
            <a:fld id="{ED62726E-379B-B349-9EED-81ED093FA806}" type="datetimeFigureOut">
              <a:rPr lang="en-US" smtClean="0">
                <a:solidFill>
                  <a:srgbClr val="366658">
                    <a:lumMod val="75000"/>
                    <a:lumOff val="25000"/>
                  </a:srgbClr>
                </a:solidFill>
              </a:rPr>
              <a:pPr defTabSz="342900"/>
              <a:t>10/17/2017</a:t>
            </a:fld>
            <a:endParaRPr lang="en-US" dirty="0">
              <a:solidFill>
                <a:srgbClr val="366658">
                  <a:lumMod val="75000"/>
                  <a:lumOff val="25000"/>
                </a:srgbClr>
              </a:solidFill>
            </a:endParaRPr>
          </a:p>
        </p:txBody>
      </p:sp>
      <p:sp>
        <p:nvSpPr>
          <p:cNvPr id="5" name="Footer Placeholder 4"/>
          <p:cNvSpPr>
            <a:spLocks noGrp="1"/>
          </p:cNvSpPr>
          <p:nvPr>
            <p:ph type="ftr" sz="quarter" idx="11"/>
          </p:nvPr>
        </p:nvSpPr>
        <p:spPr>
          <a:xfrm>
            <a:off x="581193" y="5951812"/>
            <a:ext cx="5922209" cy="365125"/>
          </a:xfrm>
          <a:prstGeom prst="rect">
            <a:avLst/>
          </a:prstGeom>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a:xfrm>
            <a:off x="7834962" y="5956138"/>
            <a:ext cx="873146" cy="365125"/>
          </a:xfrm>
          <a:prstGeom prst="rect">
            <a:avLst/>
          </a:prstGeom>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‹N°›</a:t>
            </a:fld>
            <a:endParaRPr lang="en-US" dirty="0">
              <a:solidFill>
                <a:srgbClr val="366658">
                  <a:lumMod val="75000"/>
                  <a:lumOff val="25000"/>
                </a:srgbClr>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334900" y="3383280"/>
            <a:ext cx="8447150" cy="30072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Modifier le style des sous-titres du masque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EA48D409-702D-45A4-BB0A-5E30DB83A3C6}" type="datetimeFigureOut">
              <a:rPr lang="fr-FR" smtClean="0"/>
              <a:pPr/>
              <a:t>17/10/2017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A4343EB1-7874-4521-9D96-B2165EA6E3EC}" type="slidenum">
              <a:rPr lang="fr-FR" smtClean="0"/>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fr-FR"/>
              <a:t>Modifiez le style du titre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5704464" y="5956138"/>
            <a:ext cx="2133599" cy="365125"/>
          </a:xfrm>
          <a:prstGeom prst="rect">
            <a:avLst/>
          </a:prstGeom>
        </p:spPr>
        <p:txBody>
          <a:bodyPr/>
          <a:lstStyle>
            <a:lvl1pPr>
              <a:defRPr>
                <a:solidFill>
                  <a:schemeClr val="accent1">
                    <a:lumMod val="75000"/>
                    <a:lumOff val="25000"/>
                  </a:schemeClr>
                </a:solidFill>
              </a:defRPr>
            </a:lvl1pPr>
          </a:lstStyle>
          <a:p>
            <a:pPr defTabSz="342900"/>
            <a:fld id="{8DFA1846-DA80-1C48-A609-854EA85C59AD}" type="datetimeFigureOut">
              <a:rPr lang="en-US" smtClean="0">
                <a:solidFill>
                  <a:srgbClr val="366658">
                    <a:lumMod val="75000"/>
                    <a:lumOff val="25000"/>
                  </a:srgbClr>
                </a:solidFill>
              </a:rPr>
              <a:pPr defTabSz="342900"/>
              <a:t>10/17/2017</a:t>
            </a:fld>
            <a:endParaRPr lang="en-US" dirty="0">
              <a:solidFill>
                <a:srgbClr val="366658">
                  <a:lumMod val="75000"/>
                  <a:lumOff val="25000"/>
                </a:srgbClr>
              </a:solidFill>
            </a:endParaRPr>
          </a:p>
        </p:txBody>
      </p:sp>
      <p:sp>
        <p:nvSpPr>
          <p:cNvPr id="5" name="Footer Placeholder 4"/>
          <p:cNvSpPr>
            <a:spLocks noGrp="1"/>
          </p:cNvSpPr>
          <p:nvPr>
            <p:ph type="ftr" sz="quarter" idx="11"/>
          </p:nvPr>
        </p:nvSpPr>
        <p:spPr>
          <a:xfrm>
            <a:off x="435894" y="5951812"/>
            <a:ext cx="5187908" cy="365125"/>
          </a:xfrm>
          <a:prstGeom prst="rect">
            <a:avLst/>
          </a:prstGeom>
        </p:spPr>
        <p:txBody>
          <a:bodyPr/>
          <a:lstStyle>
            <a:lvl1pPr>
              <a:defRPr>
                <a:solidFill>
                  <a:schemeClr val="accent1">
                    <a:lumMod val="75000"/>
                    <a:lumOff val="25000"/>
                  </a:schemeClr>
                </a:solidFill>
              </a:defRPr>
            </a:lvl1pPr>
          </a:lstStyle>
          <a:p>
            <a:pPr defTabSz="342900"/>
            <a:endParaRPr lang="en-US" dirty="0">
              <a:solidFill>
                <a:srgbClr val="366658">
                  <a:lumMod val="75000"/>
                  <a:lumOff val="25000"/>
                </a:srgbClr>
              </a:solidFill>
            </a:endParaRPr>
          </a:p>
        </p:txBody>
      </p:sp>
      <p:sp>
        <p:nvSpPr>
          <p:cNvPr id="6" name="Slide Number Placeholder 5"/>
          <p:cNvSpPr>
            <a:spLocks noGrp="1"/>
          </p:cNvSpPr>
          <p:nvPr>
            <p:ph type="sldNum" sz="quarter" idx="12"/>
          </p:nvPr>
        </p:nvSpPr>
        <p:spPr>
          <a:xfrm>
            <a:off x="7918725" y="5956138"/>
            <a:ext cx="789383" cy="365125"/>
          </a:xfrm>
          <a:prstGeom prst="rect">
            <a:avLst/>
          </a:prstGeom>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‹N°›</a:t>
            </a:fld>
            <a:endParaRPr lang="en-US" dirty="0">
              <a:solidFill>
                <a:srgbClr val="366658">
                  <a:lumMod val="75000"/>
                  <a:lumOff val="25000"/>
                </a:srgbClr>
              </a:solidFill>
            </a:endParaRP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435895" y="2228004"/>
            <a:ext cx="4066793" cy="423811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1313" y="2228004"/>
            <a:ext cx="4066794" cy="423811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35896" y="2926053"/>
            <a:ext cx="4044825" cy="361843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663282" y="2926053"/>
            <a:ext cx="4044825" cy="361843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fr-FR"/>
              <a:t>Modifiez le style du titre</a:t>
            </a:r>
            <a:endParaRPr lang="en-US" dirty="0"/>
          </a:p>
        </p:txBody>
      </p:sp>
      <p:sp>
        <p:nvSpPr>
          <p:cNvPr id="3" name="Date Placeholder 2"/>
          <p:cNvSpPr>
            <a:spLocks noGrp="1"/>
          </p:cNvSpPr>
          <p:nvPr>
            <p:ph type="dt" sz="half" idx="10"/>
          </p:nvPr>
        </p:nvSpPr>
        <p:spPr>
          <a:xfrm>
            <a:off x="5704464" y="5956138"/>
            <a:ext cx="2133599" cy="365125"/>
          </a:xfrm>
          <a:prstGeom prst="rect">
            <a:avLst/>
          </a:prstGeom>
        </p:spPr>
        <p:txBody>
          <a:bodyPr/>
          <a:lstStyle/>
          <a:p>
            <a:pPr defTabSz="342900"/>
            <a:fld id="{F13A34C8-038E-2045-AF43-DF7DBB8E0E9E}" type="datetimeFigureOut">
              <a:rPr lang="en-US" smtClean="0">
                <a:solidFill>
                  <a:prstClr val="black"/>
                </a:solidFill>
              </a:rPr>
              <a:pPr defTabSz="342900"/>
              <a:t>10/17/2017</a:t>
            </a:fld>
            <a:endParaRPr lang="en-US" dirty="0">
              <a:solidFill>
                <a:prstClr val="black"/>
              </a:solidFill>
            </a:endParaRPr>
          </a:p>
        </p:txBody>
      </p:sp>
      <p:sp>
        <p:nvSpPr>
          <p:cNvPr id="4" name="Footer Placeholder 3"/>
          <p:cNvSpPr>
            <a:spLocks noGrp="1"/>
          </p:cNvSpPr>
          <p:nvPr>
            <p:ph type="ftr" sz="quarter" idx="11"/>
          </p:nvPr>
        </p:nvSpPr>
        <p:spPr>
          <a:xfrm>
            <a:off x="435894" y="5951812"/>
            <a:ext cx="5187908" cy="365125"/>
          </a:xfrm>
          <a:prstGeom prst="rect">
            <a:avLst/>
          </a:prstGeom>
        </p:spPr>
        <p:txBody>
          <a:bodyPr/>
          <a:lstStyle/>
          <a:p>
            <a:pPr defTabSz="342900"/>
            <a:endParaRPr lang="en-US" dirty="0">
              <a:solidFill>
                <a:prstClr val="black"/>
              </a:solidFill>
            </a:endParaRPr>
          </a:p>
        </p:txBody>
      </p:sp>
      <p:sp>
        <p:nvSpPr>
          <p:cNvPr id="5" name="Slide Number Placeholder 4"/>
          <p:cNvSpPr>
            <a:spLocks noGrp="1"/>
          </p:cNvSpPr>
          <p:nvPr>
            <p:ph type="sldNum" sz="quarter" idx="12"/>
          </p:nvPr>
        </p:nvSpPr>
        <p:spPr>
          <a:xfrm>
            <a:off x="7918725" y="5956138"/>
            <a:ext cx="789383" cy="365125"/>
          </a:xfrm>
          <a:prstGeom prst="rect">
            <a:avLst/>
          </a:prstGeom>
        </p:spPr>
        <p:txBody>
          <a:bodyPr/>
          <a:lstStyle/>
          <a:p>
            <a:pPr defTabSz="342900"/>
            <a:fld id="{D57F1E4F-1CFF-5643-939E-217C01CDF565}" type="slidenum">
              <a:rPr lang="en-US" smtClean="0">
                <a:solidFill>
                  <a:prstClr val="black"/>
                </a:solidFill>
              </a:rPr>
              <a:pPr defTabSz="342900"/>
              <a:t>‹N°›</a:t>
            </a:fld>
            <a:endParaRPr lang="en-US" dirty="0">
              <a:solidFill>
                <a:prstClr val="black"/>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04464" y="5956138"/>
            <a:ext cx="2133599" cy="365125"/>
          </a:xfrm>
          <a:prstGeom prst="rect">
            <a:avLst/>
          </a:prstGeom>
        </p:spPr>
        <p:txBody>
          <a:bodyPr/>
          <a:lstStyle/>
          <a:p>
            <a:pPr defTabSz="342900"/>
            <a:fld id="{8818C68F-D26B-8F47-958C-23B49CF8A634}" type="datetimeFigureOut">
              <a:rPr lang="en-US" smtClean="0">
                <a:solidFill>
                  <a:prstClr val="black"/>
                </a:solidFill>
              </a:rPr>
              <a:pPr defTabSz="342900"/>
              <a:t>10/17/2017</a:t>
            </a:fld>
            <a:endParaRPr lang="en-US" dirty="0">
              <a:solidFill>
                <a:prstClr val="black"/>
              </a:solidFill>
            </a:endParaRPr>
          </a:p>
        </p:txBody>
      </p:sp>
      <p:sp>
        <p:nvSpPr>
          <p:cNvPr id="3" name="Footer Placeholder 2"/>
          <p:cNvSpPr>
            <a:spLocks noGrp="1"/>
          </p:cNvSpPr>
          <p:nvPr>
            <p:ph type="ftr" sz="quarter" idx="11"/>
          </p:nvPr>
        </p:nvSpPr>
        <p:spPr>
          <a:xfrm>
            <a:off x="435894" y="5951812"/>
            <a:ext cx="5187908" cy="365125"/>
          </a:xfrm>
          <a:prstGeom prst="rect">
            <a:avLst/>
          </a:prstGeom>
        </p:spPr>
        <p:txBody>
          <a:bodyPr/>
          <a:lstStyle/>
          <a:p>
            <a:pPr defTabSz="342900"/>
            <a:endParaRPr lang="en-US" dirty="0">
              <a:solidFill>
                <a:prstClr val="black"/>
              </a:solidFill>
            </a:endParaRPr>
          </a:p>
        </p:txBody>
      </p:sp>
      <p:sp>
        <p:nvSpPr>
          <p:cNvPr id="4" name="Slide Number Placeholder 3"/>
          <p:cNvSpPr>
            <a:spLocks noGrp="1"/>
          </p:cNvSpPr>
          <p:nvPr>
            <p:ph type="sldNum" sz="quarter" idx="12"/>
          </p:nvPr>
        </p:nvSpPr>
        <p:spPr>
          <a:xfrm>
            <a:off x="7918725" y="5956138"/>
            <a:ext cx="789383" cy="365125"/>
          </a:xfrm>
          <a:prstGeom prst="rect">
            <a:avLst/>
          </a:prstGeom>
        </p:spPr>
        <p:txBody>
          <a:bodyPr/>
          <a:lstStyle/>
          <a:p>
            <a:pPr defTabSz="342900"/>
            <a:fld id="{D57F1E4F-1CFF-5643-939E-217C01CDF565}" type="slidenum">
              <a:rPr lang="en-US" smtClean="0">
                <a:solidFill>
                  <a:prstClr val="black"/>
                </a:solidFill>
              </a:rPr>
              <a:pPr defTabSz="342900"/>
              <a:t>‹N°›</a:t>
            </a:fld>
            <a:endParaRPr lang="en-US" dirty="0">
              <a:solidFill>
                <a:prstClr val="black"/>
              </a:solidFill>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p:cNvSpPr>
            <a:spLocks noGrp="1"/>
          </p:cNvSpPr>
          <p:nvPr>
            <p:ph type="dt" sz="half" idx="10"/>
          </p:nvPr>
        </p:nvSpPr>
        <p:spPr>
          <a:xfrm>
            <a:off x="5704464" y="5956138"/>
            <a:ext cx="2133599" cy="365125"/>
          </a:xfrm>
          <a:prstGeom prst="rect">
            <a:avLst/>
          </a:prstGeom>
        </p:spPr>
        <p:txBody>
          <a:bodyPr/>
          <a:lstStyle>
            <a:lvl1pPr>
              <a:defRPr>
                <a:solidFill>
                  <a:schemeClr val="accent1">
                    <a:lumMod val="75000"/>
                    <a:lumOff val="25000"/>
                  </a:schemeClr>
                </a:solidFill>
              </a:defRPr>
            </a:lvl1pPr>
          </a:lstStyle>
          <a:p>
            <a:pPr defTabSz="342900"/>
            <a:fld id="{D0DF5E60-9974-AC48-9591-99C2BB44B7CF}" type="datetimeFigureOut">
              <a:rPr lang="en-US" smtClean="0">
                <a:solidFill>
                  <a:srgbClr val="366658">
                    <a:lumMod val="75000"/>
                    <a:lumOff val="25000"/>
                  </a:srgbClr>
                </a:solidFill>
              </a:rPr>
              <a:pPr defTabSz="342900"/>
              <a:t>10/17/2017</a:t>
            </a:fld>
            <a:endParaRPr lang="en-US" dirty="0">
              <a:solidFill>
                <a:srgbClr val="366658">
                  <a:lumMod val="75000"/>
                  <a:lumOff val="25000"/>
                </a:srgbClr>
              </a:solidFill>
            </a:endParaRPr>
          </a:p>
        </p:txBody>
      </p:sp>
      <p:sp>
        <p:nvSpPr>
          <p:cNvPr id="6" name="Footer Placeholder 5"/>
          <p:cNvSpPr>
            <a:spLocks noGrp="1"/>
          </p:cNvSpPr>
          <p:nvPr>
            <p:ph type="ftr" sz="quarter" idx="11"/>
          </p:nvPr>
        </p:nvSpPr>
        <p:spPr>
          <a:xfrm>
            <a:off x="435894" y="5951812"/>
            <a:ext cx="5187908" cy="365125"/>
          </a:xfrm>
          <a:prstGeom prst="rect">
            <a:avLst/>
          </a:prstGeom>
        </p:spPr>
        <p:txBody>
          <a:bodyPr/>
          <a:lstStyle>
            <a:lvl1pPr>
              <a:defRPr>
                <a:solidFill>
                  <a:schemeClr val="accent1">
                    <a:lumMod val="75000"/>
                    <a:lumOff val="25000"/>
                  </a:schemeClr>
                </a:solidFill>
              </a:defRPr>
            </a:lvl1pPr>
          </a:lstStyle>
          <a:p>
            <a:pPr defTabSz="342900"/>
            <a:endParaRPr lang="en-US" dirty="0">
              <a:solidFill>
                <a:srgbClr val="366658">
                  <a:lumMod val="75000"/>
                  <a:lumOff val="25000"/>
                </a:srgbClr>
              </a:solidFill>
            </a:endParaRPr>
          </a:p>
        </p:txBody>
      </p:sp>
      <p:sp>
        <p:nvSpPr>
          <p:cNvPr id="7" name="Slide Number Placeholder 6"/>
          <p:cNvSpPr>
            <a:spLocks noGrp="1"/>
          </p:cNvSpPr>
          <p:nvPr>
            <p:ph type="sldNum" sz="quarter" idx="12"/>
          </p:nvPr>
        </p:nvSpPr>
        <p:spPr>
          <a:xfrm>
            <a:off x="7918725" y="5956138"/>
            <a:ext cx="789383" cy="365125"/>
          </a:xfrm>
          <a:prstGeom prst="rect">
            <a:avLst/>
          </a:prstGeom>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‹N°›</a:t>
            </a:fld>
            <a:endParaRPr lang="en-US" dirty="0">
              <a:solidFill>
                <a:srgbClr val="366658">
                  <a:lumMod val="75000"/>
                  <a:lumOff val="25000"/>
                </a:srgbClr>
              </a:solidFill>
            </a:endParaRP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p:cNvSpPr>
            <a:spLocks noGrp="1"/>
          </p:cNvSpPr>
          <p:nvPr>
            <p:ph type="dt" sz="half" idx="10"/>
          </p:nvPr>
        </p:nvSpPr>
        <p:spPr>
          <a:xfrm>
            <a:off x="5704464" y="5956138"/>
            <a:ext cx="2133599" cy="365125"/>
          </a:xfrm>
          <a:prstGeom prst="rect">
            <a:avLst/>
          </a:prstGeom>
        </p:spPr>
        <p:txBody>
          <a:bodyPr/>
          <a:lstStyle/>
          <a:p>
            <a:pPr defTabSz="342900"/>
            <a:fld id="{18C79C5D-2A6F-F04D-97DA-BEF2467B64E4}" type="datetimeFigureOut">
              <a:rPr lang="en-US" smtClean="0">
                <a:solidFill>
                  <a:prstClr val="black"/>
                </a:solidFill>
              </a:rPr>
              <a:pPr defTabSz="342900"/>
              <a:t>10/17/2017</a:t>
            </a:fld>
            <a:endParaRPr lang="en-US" dirty="0">
              <a:solidFill>
                <a:prstClr val="black"/>
              </a:solidFill>
            </a:endParaRPr>
          </a:p>
        </p:txBody>
      </p:sp>
      <p:sp>
        <p:nvSpPr>
          <p:cNvPr id="6" name="Footer Placeholder 5"/>
          <p:cNvSpPr>
            <a:spLocks noGrp="1"/>
          </p:cNvSpPr>
          <p:nvPr>
            <p:ph type="ftr" sz="quarter" idx="11"/>
          </p:nvPr>
        </p:nvSpPr>
        <p:spPr>
          <a:xfrm>
            <a:off x="435894" y="5951812"/>
            <a:ext cx="5187908" cy="365125"/>
          </a:xfrm>
          <a:prstGeom prst="rect">
            <a:avLst/>
          </a:prstGeom>
        </p:spPr>
        <p:txBody>
          <a:bodyPr/>
          <a:lstStyle/>
          <a:p>
            <a:pPr defTabSz="342900"/>
            <a:endParaRPr lang="en-US" dirty="0">
              <a:solidFill>
                <a:prstClr val="black"/>
              </a:solidFill>
            </a:endParaRPr>
          </a:p>
        </p:txBody>
      </p:sp>
      <p:sp>
        <p:nvSpPr>
          <p:cNvPr id="7" name="Slide Number Placeholder 6"/>
          <p:cNvSpPr>
            <a:spLocks noGrp="1"/>
          </p:cNvSpPr>
          <p:nvPr>
            <p:ph type="sldNum" sz="quarter" idx="12"/>
          </p:nvPr>
        </p:nvSpPr>
        <p:spPr>
          <a:xfrm>
            <a:off x="7918725" y="5956138"/>
            <a:ext cx="789383" cy="365125"/>
          </a:xfrm>
          <a:prstGeom prst="rect">
            <a:avLst/>
          </a:prstGeom>
        </p:spPr>
        <p:txBody>
          <a:bodyPr/>
          <a:lstStyle/>
          <a:p>
            <a:pPr defTabSz="342900"/>
            <a:fld id="{D57F1E4F-1CFF-5643-939E-217C01CDF565}" type="slidenum">
              <a:rPr lang="en-US" smtClean="0">
                <a:solidFill>
                  <a:prstClr val="black"/>
                </a:solidFill>
              </a:rPr>
              <a:pPr defTabSz="342900"/>
              <a:t>‹N°›</a:t>
            </a:fld>
            <a:endParaRPr lang="en-US" dirty="0">
              <a:solidFill>
                <a:prstClr val="black"/>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704464" y="5956138"/>
            <a:ext cx="2133599" cy="365125"/>
          </a:xfrm>
          <a:prstGeom prst="rect">
            <a:avLst/>
          </a:prstGeom>
        </p:spPr>
        <p:txBody>
          <a:bodyPr/>
          <a:lstStyle/>
          <a:p>
            <a:pPr defTabSz="342900"/>
            <a:fld id="{C6C52C72-DE31-F449-A4ED-4C594FD91407}" type="datetimeFigureOut">
              <a:rPr lang="en-US" smtClean="0">
                <a:solidFill>
                  <a:prstClr val="black"/>
                </a:solidFill>
              </a:rPr>
              <a:pPr defTabSz="342900"/>
              <a:t>10/17/2017</a:t>
            </a:fld>
            <a:endParaRPr lang="en-US" dirty="0">
              <a:solidFill>
                <a:prstClr val="black"/>
              </a:solidFill>
            </a:endParaRPr>
          </a:p>
        </p:txBody>
      </p:sp>
      <p:sp>
        <p:nvSpPr>
          <p:cNvPr id="5" name="Footer Placeholder 4"/>
          <p:cNvSpPr>
            <a:spLocks noGrp="1"/>
          </p:cNvSpPr>
          <p:nvPr>
            <p:ph type="ftr" sz="quarter" idx="11"/>
          </p:nvPr>
        </p:nvSpPr>
        <p:spPr>
          <a:xfrm>
            <a:off x="435894" y="5951812"/>
            <a:ext cx="5187908" cy="365125"/>
          </a:xfrm>
          <a:prstGeom prst="rect">
            <a:avLst/>
          </a:prstGeom>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a:xfrm>
            <a:off x="7918725" y="5956138"/>
            <a:ext cx="789383" cy="365125"/>
          </a:xfrm>
          <a:prstGeom prst="rect">
            <a:avLst/>
          </a:prstGeom>
        </p:spPr>
        <p:txBody>
          <a:bodyPr/>
          <a:lstStyle/>
          <a:p>
            <a:pPr defTabSz="342900"/>
            <a:fld id="{D57F1E4F-1CFF-5643-939E-217C01CDF565}" type="slidenum">
              <a:rPr lang="en-US" smtClean="0">
                <a:solidFill>
                  <a:prstClr val="black"/>
                </a:solidFill>
              </a:rPr>
              <a:pPr defTabSz="342900"/>
              <a:t>‹N°›</a:t>
            </a:fld>
            <a:endParaRPr lang="en-US" dirty="0">
              <a:solidFill>
                <a:prstClr val="black"/>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745255" y="5956138"/>
            <a:ext cx="996106" cy="365125"/>
          </a:xfrm>
          <a:prstGeom prst="rect">
            <a:avLst/>
          </a:prstGeom>
        </p:spPr>
        <p:txBody>
          <a:bodyPr/>
          <a:lstStyle>
            <a:lvl1pPr>
              <a:defRPr>
                <a:solidFill>
                  <a:schemeClr val="accent1">
                    <a:lumMod val="75000"/>
                    <a:lumOff val="25000"/>
                  </a:schemeClr>
                </a:solidFill>
              </a:defRPr>
            </a:lvl1pPr>
          </a:lstStyle>
          <a:p>
            <a:pPr defTabSz="342900"/>
            <a:fld id="{ED62726E-379B-B349-9EED-81ED093FA806}" type="datetimeFigureOut">
              <a:rPr lang="en-US" smtClean="0">
                <a:solidFill>
                  <a:srgbClr val="366658">
                    <a:lumMod val="75000"/>
                    <a:lumOff val="25000"/>
                  </a:srgbClr>
                </a:solidFill>
              </a:rPr>
              <a:pPr defTabSz="342900"/>
              <a:t>10/17/2017</a:t>
            </a:fld>
            <a:endParaRPr lang="en-US" dirty="0">
              <a:solidFill>
                <a:srgbClr val="366658">
                  <a:lumMod val="75000"/>
                  <a:lumOff val="25000"/>
                </a:srgbClr>
              </a:solidFill>
            </a:endParaRPr>
          </a:p>
        </p:txBody>
      </p:sp>
      <p:sp>
        <p:nvSpPr>
          <p:cNvPr id="5" name="Footer Placeholder 4"/>
          <p:cNvSpPr>
            <a:spLocks noGrp="1"/>
          </p:cNvSpPr>
          <p:nvPr>
            <p:ph type="ftr" sz="quarter" idx="11"/>
          </p:nvPr>
        </p:nvSpPr>
        <p:spPr>
          <a:xfrm>
            <a:off x="581193" y="5951812"/>
            <a:ext cx="5922209" cy="365125"/>
          </a:xfrm>
          <a:prstGeom prst="rect">
            <a:avLst/>
          </a:prstGeom>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a:xfrm>
            <a:off x="7834962" y="5956138"/>
            <a:ext cx="873146" cy="365125"/>
          </a:xfrm>
          <a:prstGeom prst="rect">
            <a:avLst/>
          </a:prstGeom>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‹N°›</a:t>
            </a:fld>
            <a:endParaRPr lang="en-US" dirty="0">
              <a:solidFill>
                <a:srgbClr val="366658">
                  <a:lumMod val="75000"/>
                  <a:lumOff val="25000"/>
                </a:srgbClr>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EA48D409-702D-45A4-BB0A-5E30DB83A3C6}" type="datetimeFigureOut">
              <a:rPr lang="fr-FR" smtClean="0"/>
              <a:pPr/>
              <a:t>17/10/2017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4343EB1-7874-4521-9D96-B2165EA6E3E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4343EB1-7874-4521-9D96-B2165EA6E3EC}"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EA48D409-702D-45A4-BB0A-5E30DB83A3C6}" type="datetimeFigureOut">
              <a:rPr lang="fr-FR" smtClean="0"/>
              <a:pPr/>
              <a:t>17/10/2017</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A4343EB1-7874-4521-9D96-B2165EA6E3EC}"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EA48D409-702D-45A4-BB0A-5E30DB83A3C6}" type="datetimeFigureOut">
              <a:rPr lang="fr-FR" smtClean="0"/>
              <a:pPr/>
              <a:t>17/10/2017</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A48D409-702D-45A4-BB0A-5E30DB83A3C6}" type="datetimeFigureOut">
              <a:rPr lang="fr-FR" smtClean="0"/>
              <a:pPr/>
              <a:t>17/10/2017</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4343EB1-7874-4521-9D96-B2165EA6E3EC}"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descr="2036-Slides Dahlia-2.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1185964" y="642"/>
            <a:ext cx="7958036"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185964" y="1285312"/>
            <a:ext cx="7500836"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BABFD38-5AC6-2F41-9DE4-494BC31F786C}" type="slidenum">
              <a:rPr lang="fr-FR" smtClean="0">
                <a:solidFill>
                  <a:prstClr val="black">
                    <a:tint val="75000"/>
                  </a:prstClr>
                </a:solidFill>
              </a:rPr>
              <a:pPr defTabSz="457200"/>
              <a:t>‹N°›</a:t>
            </a:fld>
            <a:endParaRPr lang="fr-FR">
              <a:solidFill>
                <a:prstClr val="black">
                  <a:tint val="75000"/>
                </a:prstClr>
              </a:solidFill>
            </a:endParaRPr>
          </a:p>
        </p:txBody>
      </p:sp>
    </p:spTree>
    <p:extLst>
      <p:ext uri="{BB962C8B-B14F-4D97-AF65-F5344CB8AC3E}">
        <p14:creationId xmlns:p14="http://schemas.microsoft.com/office/powerpoint/2010/main" val="11311998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3200" kern="1200">
          <a:solidFill>
            <a:schemeClr val="bg1"/>
          </a:solidFill>
          <a:latin typeface="Helvetica"/>
          <a:ea typeface="+mj-ea"/>
          <a:cs typeface="Helvetica"/>
        </a:defRPr>
      </a:lvl1pPr>
    </p:titleStyle>
    <p:bodyStyle>
      <a:lvl1pPr marL="177800" indent="-177800" algn="l" defTabSz="457200" rtl="0" eaLnBrk="1" latinLnBrk="0" hangingPunct="1">
        <a:spcBef>
          <a:spcPct val="20000"/>
        </a:spcBef>
        <a:buFont typeface="Arial"/>
        <a:buChar char="•"/>
        <a:defRPr sz="2400" kern="1200">
          <a:solidFill>
            <a:srgbClr val="333333"/>
          </a:solidFill>
          <a:latin typeface="Helvetica"/>
          <a:ea typeface="+mn-ea"/>
          <a:cs typeface="Helvetica"/>
        </a:defRPr>
      </a:lvl1pPr>
      <a:lvl2pPr marL="628650" indent="-171450" algn="l" defTabSz="457200" rtl="0" eaLnBrk="1" latinLnBrk="0" hangingPunct="1">
        <a:spcBef>
          <a:spcPct val="20000"/>
        </a:spcBef>
        <a:buFont typeface="Arial"/>
        <a:buChar char="–"/>
        <a:defRPr sz="2000" kern="1200">
          <a:solidFill>
            <a:srgbClr val="333333"/>
          </a:solidFill>
          <a:latin typeface="Helvetica"/>
          <a:ea typeface="+mn-ea"/>
          <a:cs typeface="Helvetica"/>
        </a:defRPr>
      </a:lvl2pPr>
      <a:lvl3pPr marL="1079500" indent="-165100" algn="l" defTabSz="457200" rtl="0" eaLnBrk="1" latinLnBrk="0" hangingPunct="1">
        <a:spcBef>
          <a:spcPct val="20000"/>
        </a:spcBef>
        <a:buFont typeface="Arial"/>
        <a:buChar char="•"/>
        <a:defRPr sz="1800" kern="1200">
          <a:solidFill>
            <a:srgbClr val="333333"/>
          </a:solidFill>
          <a:latin typeface="Helvetica"/>
          <a:ea typeface="+mn-ea"/>
          <a:cs typeface="Helvetica"/>
        </a:defRPr>
      </a:lvl3pPr>
      <a:lvl4pPr marL="1522413" indent="-150813" algn="l" defTabSz="457200" rtl="0" eaLnBrk="1" latinLnBrk="0" hangingPunct="1">
        <a:spcBef>
          <a:spcPct val="20000"/>
        </a:spcBef>
        <a:buFont typeface="Arial"/>
        <a:buChar char="–"/>
        <a:defRPr sz="1600" kern="1200">
          <a:solidFill>
            <a:srgbClr val="333333"/>
          </a:solidFill>
          <a:latin typeface="Helvetica"/>
          <a:ea typeface="+mn-ea"/>
          <a:cs typeface="Helvetica"/>
        </a:defRPr>
      </a:lvl4pPr>
      <a:lvl5pPr marL="1973263" indent="-144463" algn="l" defTabSz="457200" rtl="0" eaLnBrk="1" latinLnBrk="0" hangingPunct="1">
        <a:spcBef>
          <a:spcPct val="20000"/>
        </a:spcBef>
        <a:buFont typeface="Arial"/>
        <a:buChar char="»"/>
        <a:defRPr sz="1600" kern="1200">
          <a:solidFill>
            <a:srgbClr val="333333"/>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vl1pPr>
          </a:lstStyle>
          <a:p>
            <a:pPr fontAlgn="base">
              <a:spcBef>
                <a:spcPct val="0"/>
              </a:spcBef>
              <a:spcAft>
                <a:spcPct val="0"/>
              </a:spcAft>
            </a:pPr>
            <a:endParaRPr lang="fr-FR"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vl1pPr>
          </a:lstStyle>
          <a:p>
            <a:pPr fontAlgn="base">
              <a:spcBef>
                <a:spcPct val="0"/>
              </a:spcBef>
              <a:spcAft>
                <a:spcPct val="0"/>
              </a:spcAft>
            </a:pPr>
            <a:endParaRPr lang="fr-FR"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vl1pPr>
          </a:lstStyle>
          <a:p>
            <a:pPr fontAlgn="base">
              <a:spcBef>
                <a:spcPct val="0"/>
              </a:spcBef>
              <a:spcAft>
                <a:spcPct val="0"/>
              </a:spcAft>
            </a:pPr>
            <a:fld id="{BE3EF464-6221-4E27-A18E-1D48316E12B0}" type="slidenum">
              <a:rPr lang="fr-FR" smtClean="0">
                <a:solidFill>
                  <a:srgbClr val="000000"/>
                </a:solidFill>
              </a:rPr>
              <a:pPr fontAlgn="base">
                <a:spcBef>
                  <a:spcPct val="0"/>
                </a:spcBef>
                <a:spcAft>
                  <a:spcPct val="0"/>
                </a:spcAft>
              </a:pPr>
              <a:t>‹N°›</a:t>
            </a:fld>
            <a:endParaRPr lang="fr-FR" smtClean="0">
              <a:solidFill>
                <a:srgbClr val="000000"/>
              </a:solidFill>
            </a:endParaRPr>
          </a:p>
        </p:txBody>
      </p:sp>
    </p:spTree>
    <p:extLst>
      <p:ext uri="{BB962C8B-B14F-4D97-AF65-F5344CB8AC3E}">
        <p14:creationId xmlns:p14="http://schemas.microsoft.com/office/powerpoint/2010/main" val="16786607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C50C8-10EC-4BBF-A186-164FCB506A07}" type="datetimeFigureOut">
              <a:rPr lang="fr-FR" smtClean="0">
                <a:solidFill>
                  <a:prstClr val="black">
                    <a:tint val="75000"/>
                  </a:prstClr>
                </a:solidFill>
              </a:rPr>
              <a:pPr/>
              <a:t>17/10/2017</a:t>
            </a:fld>
            <a:endParaRPr lang="fr-FR"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B394D-B0ED-4BCA-9AD9-6523B9E188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2528129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10D2032-0B64-4E4B-895D-A5B2FA1D0616}" type="datetimeFigureOut">
              <a:rPr lang="fr-FR" smtClean="0">
                <a:solidFill>
                  <a:prstClr val="black">
                    <a:tint val="75000"/>
                  </a:prstClr>
                </a:solidFill>
              </a:rPr>
              <a:pPr defTabSz="457200"/>
              <a:t>17/10/2017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2CD2F2D-46E4-8C4A-B3D0-648A5CF37243}" type="slidenum">
              <a:rPr lang="fr-FR" smtClean="0">
                <a:solidFill>
                  <a:prstClr val="black">
                    <a:tint val="75000"/>
                  </a:prstClr>
                </a:solidFill>
              </a:rPr>
              <a:pPr defTabSz="457200"/>
              <a:t>‹N°›</a:t>
            </a:fld>
            <a:endParaRPr lang="fr-FR">
              <a:solidFill>
                <a:prstClr val="black">
                  <a:tint val="75000"/>
                </a:prstClr>
              </a:solidFill>
            </a:endParaRPr>
          </a:p>
        </p:txBody>
      </p:sp>
    </p:spTree>
    <p:extLst>
      <p:ext uri="{BB962C8B-B14F-4D97-AF65-F5344CB8AC3E}">
        <p14:creationId xmlns:p14="http://schemas.microsoft.com/office/powerpoint/2010/main" val="1761146215"/>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435894" y="2336003"/>
            <a:ext cx="8272212" cy="4117048"/>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8394200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435894" y="2336003"/>
            <a:ext cx="8272212" cy="4117048"/>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555198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7.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11560" y="3573016"/>
            <a:ext cx="7160840" cy="2088232"/>
          </a:xfrm>
        </p:spPr>
        <p:txBody>
          <a:bodyPr>
            <a:normAutofit/>
          </a:bodyPr>
          <a:lstStyle/>
          <a:p>
            <a:endParaRPr lang="fr-FR" dirty="0" smtClean="0"/>
          </a:p>
          <a:p>
            <a:endParaRPr lang="fr-FR" dirty="0"/>
          </a:p>
          <a:p>
            <a:endParaRPr lang="fr-FR" dirty="0" smtClean="0"/>
          </a:p>
          <a:p>
            <a:r>
              <a:rPr lang="fr-FR" dirty="0" smtClean="0"/>
              <a:t>Pr Patrice Darmon</a:t>
            </a:r>
          </a:p>
          <a:p>
            <a:r>
              <a:rPr lang="fr-FR" dirty="0" smtClean="0"/>
              <a:t>Laurence Atlan, diététicienne</a:t>
            </a:r>
          </a:p>
          <a:p>
            <a:r>
              <a:rPr lang="fr-FR" dirty="0" smtClean="0"/>
              <a:t>Pôle ENDO, CHU de LA Conception, Marseille</a:t>
            </a:r>
            <a:endParaRPr lang="fr-FR" dirty="0"/>
          </a:p>
        </p:txBody>
      </p:sp>
      <p:sp>
        <p:nvSpPr>
          <p:cNvPr id="2" name="Titre 1"/>
          <p:cNvSpPr>
            <a:spLocks noGrp="1"/>
          </p:cNvSpPr>
          <p:nvPr>
            <p:ph type="ctrTitle"/>
          </p:nvPr>
        </p:nvSpPr>
        <p:spPr>
          <a:xfrm>
            <a:off x="323528" y="1676400"/>
            <a:ext cx="8568952" cy="1752600"/>
          </a:xfrm>
        </p:spPr>
        <p:txBody>
          <a:bodyPr>
            <a:normAutofit fontScale="90000"/>
          </a:bodyPr>
          <a:lstStyle/>
          <a:p>
            <a:r>
              <a:rPr lang="fr-FR" dirty="0" smtClean="0"/>
              <a:t>ALIMENTATION et SUPPLEMENTATION</a:t>
            </a:r>
            <a:br>
              <a:rPr lang="fr-FR" dirty="0" smtClean="0"/>
            </a:br>
            <a:r>
              <a:rPr lang="fr-FR" smtClean="0"/>
              <a:t>POST-CHIRURGIE BARIATRIQUE</a:t>
            </a:r>
            <a:br>
              <a:rPr lang="fr-FR" smtClean="0"/>
            </a:br>
            <a:r>
              <a:rPr lang="fr-FR"/>
              <a:t/>
            </a:r>
            <a:br>
              <a:rPr lang="fr-FR"/>
            </a:br>
            <a:r>
              <a:rPr lang="fr-FR" smtClean="0"/>
              <a:t>Le point en 2017</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59632" y="116632"/>
            <a:ext cx="7637486" cy="864883"/>
          </a:xfrm>
        </p:spPr>
        <p:txBody>
          <a:bodyPr>
            <a:noAutofit/>
          </a:bodyPr>
          <a:lstStyle/>
          <a:p>
            <a:r>
              <a:rPr lang="fr-FR" sz="2800" b="1" dirty="0" smtClean="0">
                <a:latin typeface="+mn-lt"/>
              </a:rPr>
              <a:t>Mécanismes des carences nutritionnelles</a:t>
            </a:r>
            <a:br>
              <a:rPr lang="fr-FR" sz="2800" b="1" dirty="0" smtClean="0">
                <a:latin typeface="+mn-lt"/>
              </a:rPr>
            </a:br>
            <a:r>
              <a:rPr lang="fr-FR" sz="2800" b="1" dirty="0" smtClean="0">
                <a:latin typeface="+mn-lt"/>
              </a:rPr>
              <a:t> </a:t>
            </a:r>
            <a:r>
              <a:rPr lang="fr-FR" sz="2800" b="1" dirty="0" err="1" smtClean="0">
                <a:latin typeface="+mn-lt"/>
              </a:rPr>
              <a:t>post-opératoires</a:t>
            </a:r>
            <a:endParaRPr lang="fr-FR" sz="2800" b="1" dirty="0">
              <a:latin typeface="+mn-lt"/>
            </a:endParaRPr>
          </a:p>
        </p:txBody>
      </p:sp>
      <p:sp>
        <p:nvSpPr>
          <p:cNvPr id="4" name="Rectangle à coins arrondis 3"/>
          <p:cNvSpPr/>
          <p:nvPr/>
        </p:nvSpPr>
        <p:spPr>
          <a:xfrm>
            <a:off x="5364088" y="4005064"/>
            <a:ext cx="3096344" cy="216024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5" name="Rectangle à coins arrondis 4"/>
          <p:cNvSpPr/>
          <p:nvPr/>
        </p:nvSpPr>
        <p:spPr>
          <a:xfrm>
            <a:off x="5364088" y="1700808"/>
            <a:ext cx="3096344" cy="216024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 name="Rectangle à coins arrondis 5"/>
          <p:cNvSpPr/>
          <p:nvPr/>
        </p:nvSpPr>
        <p:spPr>
          <a:xfrm>
            <a:off x="1907704" y="4005064"/>
            <a:ext cx="3096344" cy="216024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7" name="Rectangle à coins arrondis 6"/>
          <p:cNvSpPr/>
          <p:nvPr/>
        </p:nvSpPr>
        <p:spPr>
          <a:xfrm>
            <a:off x="1907704" y="1700808"/>
            <a:ext cx="3096344" cy="216024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fr-FR" sz="2400" b="1" dirty="0" smtClean="0">
                <a:solidFill>
                  <a:prstClr val="white"/>
                </a:solidFill>
              </a:rPr>
              <a:t>Prévalence élevée des carences </a:t>
            </a:r>
          </a:p>
          <a:p>
            <a:pPr algn="ctr">
              <a:lnSpc>
                <a:spcPct val="80000"/>
              </a:lnSpc>
            </a:pPr>
            <a:r>
              <a:rPr lang="fr-FR" sz="2400" b="1" dirty="0" err="1" smtClean="0">
                <a:solidFill>
                  <a:prstClr val="white"/>
                </a:solidFill>
              </a:rPr>
              <a:t>pré-opératoires</a:t>
            </a:r>
            <a:endParaRPr lang="fr-FR" sz="2400" b="1" dirty="0" smtClean="0">
              <a:solidFill>
                <a:prstClr val="white"/>
              </a:solidFill>
            </a:endParaRPr>
          </a:p>
        </p:txBody>
      </p:sp>
      <p:sp>
        <p:nvSpPr>
          <p:cNvPr id="10" name="Rectangle 9"/>
          <p:cNvSpPr/>
          <p:nvPr/>
        </p:nvSpPr>
        <p:spPr>
          <a:xfrm>
            <a:off x="5436096" y="2147431"/>
            <a:ext cx="2952328" cy="1281569"/>
          </a:xfrm>
          <a:prstGeom prst="rect">
            <a:avLst/>
          </a:prstGeom>
        </p:spPr>
        <p:txBody>
          <a:bodyPr wrap="square">
            <a:spAutoFit/>
          </a:bodyPr>
          <a:lstStyle/>
          <a:p>
            <a:pPr algn="ctr">
              <a:lnSpc>
                <a:spcPct val="80000"/>
              </a:lnSpc>
            </a:pPr>
            <a:r>
              <a:rPr lang="fr-FR" sz="2400" b="1" dirty="0" smtClean="0">
                <a:solidFill>
                  <a:prstClr val="white"/>
                </a:solidFill>
              </a:rPr>
              <a:t>Réduction des apports nutritionnels, déséquilibre alimentaire</a:t>
            </a:r>
          </a:p>
        </p:txBody>
      </p:sp>
      <p:sp>
        <p:nvSpPr>
          <p:cNvPr id="11" name="Rectangle 10"/>
          <p:cNvSpPr/>
          <p:nvPr/>
        </p:nvSpPr>
        <p:spPr>
          <a:xfrm>
            <a:off x="1979712" y="4581128"/>
            <a:ext cx="2952328" cy="986104"/>
          </a:xfrm>
          <a:prstGeom prst="rect">
            <a:avLst/>
          </a:prstGeom>
        </p:spPr>
        <p:txBody>
          <a:bodyPr wrap="square">
            <a:spAutoFit/>
          </a:bodyPr>
          <a:lstStyle/>
          <a:p>
            <a:pPr algn="ctr">
              <a:lnSpc>
                <a:spcPct val="80000"/>
              </a:lnSpc>
            </a:pPr>
            <a:r>
              <a:rPr lang="fr-FR" sz="2400" b="1" dirty="0" err="1" smtClean="0">
                <a:solidFill>
                  <a:prstClr val="white"/>
                </a:solidFill>
              </a:rPr>
              <a:t>Maldigestion</a:t>
            </a:r>
            <a:r>
              <a:rPr lang="fr-FR" sz="2400" b="1" dirty="0" smtClean="0">
                <a:solidFill>
                  <a:prstClr val="white"/>
                </a:solidFill>
              </a:rPr>
              <a:t>, malabsorption</a:t>
            </a:r>
          </a:p>
          <a:p>
            <a:pPr algn="ctr">
              <a:lnSpc>
                <a:spcPct val="80000"/>
              </a:lnSpc>
            </a:pPr>
            <a:r>
              <a:rPr lang="fr-FR" sz="2400" b="1" dirty="0" smtClean="0">
                <a:solidFill>
                  <a:prstClr val="white"/>
                </a:solidFill>
              </a:rPr>
              <a:t>(DBP &gt; BPG &gt; SG)</a:t>
            </a:r>
          </a:p>
        </p:txBody>
      </p:sp>
      <p:sp>
        <p:nvSpPr>
          <p:cNvPr id="13" name="Rectangle 12"/>
          <p:cNvSpPr/>
          <p:nvPr/>
        </p:nvSpPr>
        <p:spPr>
          <a:xfrm>
            <a:off x="5364088" y="4361629"/>
            <a:ext cx="3096344" cy="1581971"/>
          </a:xfrm>
          <a:prstGeom prst="rect">
            <a:avLst/>
          </a:prstGeom>
        </p:spPr>
        <p:txBody>
          <a:bodyPr wrap="square">
            <a:spAutoFit/>
          </a:bodyPr>
          <a:lstStyle/>
          <a:p>
            <a:pPr algn="ctr">
              <a:lnSpc>
                <a:spcPct val="80000"/>
              </a:lnSpc>
            </a:pPr>
            <a:r>
              <a:rPr lang="fr-FR" sz="2400" b="1" dirty="0" smtClean="0">
                <a:solidFill>
                  <a:prstClr val="white"/>
                </a:solidFill>
              </a:rPr>
              <a:t>Inadéquation et/ou mauvaise observance de la </a:t>
            </a:r>
            <a:r>
              <a:rPr lang="fr-FR" sz="2400" b="1" dirty="0" err="1" smtClean="0">
                <a:solidFill>
                  <a:prstClr val="white"/>
                </a:solidFill>
              </a:rPr>
              <a:t>supplémentation</a:t>
            </a:r>
            <a:r>
              <a:rPr lang="fr-FR" sz="2400" b="1" dirty="0" smtClean="0">
                <a:solidFill>
                  <a:prstClr val="white"/>
                </a:solidFill>
              </a:rPr>
              <a:t> en micronutriments</a:t>
            </a:r>
          </a:p>
          <a:p>
            <a:pPr algn="ctr">
              <a:lnSpc>
                <a:spcPct val="80000"/>
              </a:lnSpc>
            </a:pPr>
            <a:endParaRPr lang="fr-FR" sz="2400" b="1" dirty="0" smtClean="0">
              <a:solidFill>
                <a:prstClr val="white"/>
              </a:solidFill>
            </a:endParaRPr>
          </a:p>
        </p:txBody>
      </p:sp>
    </p:spTree>
    <p:extLst>
      <p:ext uri="{BB962C8B-B14F-4D97-AF65-F5344CB8AC3E}">
        <p14:creationId xmlns:p14="http://schemas.microsoft.com/office/powerpoint/2010/main" val="1840753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leeve"/>
          <p:cNvPicPr>
            <a:picLocks noChangeAspect="1" noChangeArrowheads="1"/>
          </p:cNvPicPr>
          <p:nvPr/>
        </p:nvPicPr>
        <p:blipFill>
          <a:blip r:embed="rId2" cstate="print"/>
          <a:srcRect/>
          <a:stretch>
            <a:fillRect/>
          </a:stretch>
        </p:blipFill>
        <p:spPr bwMode="auto">
          <a:xfrm>
            <a:off x="2971800" y="1371600"/>
            <a:ext cx="3204636" cy="4235953"/>
          </a:xfrm>
          <a:prstGeom prst="rect">
            <a:avLst/>
          </a:prstGeom>
          <a:noFill/>
          <a:ln w="9525">
            <a:solidFill>
              <a:schemeClr val="tx1"/>
            </a:solidFill>
            <a:miter lim="800000"/>
            <a:headEnd/>
            <a:tailEnd/>
          </a:ln>
        </p:spPr>
      </p:pic>
      <p:sp>
        <p:nvSpPr>
          <p:cNvPr id="6" name="Titre 1"/>
          <p:cNvSpPr txBox="1">
            <a:spLocks/>
          </p:cNvSpPr>
          <p:nvPr/>
        </p:nvSpPr>
        <p:spPr>
          <a:xfrm>
            <a:off x="723900" y="152400"/>
            <a:ext cx="7886700" cy="792494"/>
          </a:xfrm>
          <a:prstGeom prst="rect">
            <a:avLst/>
          </a:prstGeom>
        </p:spPr>
        <p:txBody>
          <a:bodyPr vert="horz" lIns="91440" tIns="45720" rIns="91440" bIns="45720" rtlCol="0" anchor="ctr">
            <a:normAutofit/>
          </a:bodyPr>
          <a:lstStyle/>
          <a:p>
            <a:pPr algn="ctr">
              <a:lnSpc>
                <a:spcPct val="90000"/>
              </a:lnSpc>
              <a:spcBef>
                <a:spcPct val="0"/>
              </a:spcBef>
              <a:defRPr/>
            </a:pPr>
            <a:r>
              <a:rPr lang="fr-FR" sz="2800" b="1" dirty="0" smtClean="0">
                <a:solidFill>
                  <a:srgbClr val="000000"/>
                </a:solidFill>
                <a:latin typeface="Calibri"/>
              </a:rPr>
              <a:t>Court circuit gastrique ou </a:t>
            </a:r>
            <a:r>
              <a:rPr lang="fr-FR" sz="2800" b="1" i="1" dirty="0" err="1" smtClean="0">
                <a:solidFill>
                  <a:srgbClr val="000000"/>
                </a:solidFill>
                <a:latin typeface="Calibri"/>
              </a:rPr>
              <a:t>gastric</a:t>
            </a:r>
            <a:r>
              <a:rPr lang="fr-FR" sz="2800" b="1" i="1" dirty="0" smtClean="0">
                <a:solidFill>
                  <a:srgbClr val="000000"/>
                </a:solidFill>
                <a:latin typeface="Calibri"/>
              </a:rPr>
              <a:t> by-pass </a:t>
            </a:r>
            <a:endParaRPr lang="fr-FR" sz="2800" b="1" i="1" dirty="0">
              <a:solidFill>
                <a:sysClr val="windowText" lastClr="000000"/>
              </a:solidFill>
              <a:latin typeface="Calibri"/>
            </a:endParaRPr>
          </a:p>
        </p:txBody>
      </p:sp>
      <p:sp>
        <p:nvSpPr>
          <p:cNvPr id="7" name="ZoneTexte 6"/>
          <p:cNvSpPr txBox="1"/>
          <p:nvPr/>
        </p:nvSpPr>
        <p:spPr>
          <a:xfrm>
            <a:off x="304800" y="1214258"/>
            <a:ext cx="2438400" cy="3293210"/>
          </a:xfrm>
          <a:prstGeom prst="rect">
            <a:avLst/>
          </a:prstGeom>
          <a:noFill/>
        </p:spPr>
        <p:txBody>
          <a:bodyPr wrap="square" rtlCol="0">
            <a:spAutoFit/>
          </a:bodyPr>
          <a:lstStyle/>
          <a:p>
            <a:pPr algn="ctr"/>
            <a:r>
              <a:rPr lang="fr-FR" b="1" dirty="0" smtClean="0">
                <a:solidFill>
                  <a:srgbClr val="000090"/>
                </a:solidFill>
                <a:latin typeface="Calibri"/>
                <a:cs typeface="Calibri"/>
              </a:rPr>
              <a:t>Réduction des apports</a:t>
            </a:r>
          </a:p>
          <a:p>
            <a:pPr algn="ctr"/>
            <a:r>
              <a:rPr lang="fr-FR" b="1" dirty="0" smtClean="0">
                <a:solidFill>
                  <a:srgbClr val="000090"/>
                </a:solidFill>
                <a:latin typeface="Calibri"/>
                <a:cs typeface="Calibri"/>
              </a:rPr>
              <a:t>Dumping syndrome</a:t>
            </a:r>
          </a:p>
          <a:p>
            <a:endParaRPr lang="fr-FR" b="1" dirty="0" smtClean="0">
              <a:solidFill>
                <a:srgbClr val="000000"/>
              </a:solidFill>
              <a:latin typeface="Calibri"/>
              <a:cs typeface="Calibri"/>
            </a:endParaRPr>
          </a:p>
          <a:p>
            <a:pPr algn="ctr"/>
            <a:endParaRPr lang="fr-FR" sz="2400" b="1" dirty="0" smtClean="0">
              <a:solidFill>
                <a:srgbClr val="000000"/>
              </a:solidFill>
              <a:latin typeface="Calibri"/>
              <a:cs typeface="Calibri"/>
            </a:endParaRPr>
          </a:p>
          <a:p>
            <a:endParaRPr lang="fr-FR" sz="800" dirty="0" smtClean="0">
              <a:solidFill>
                <a:srgbClr val="000000"/>
              </a:solidFill>
              <a:latin typeface="Calibri"/>
              <a:cs typeface="Calibri"/>
            </a:endParaRPr>
          </a:p>
          <a:p>
            <a:pPr algn="ctr"/>
            <a:endParaRPr lang="fr-FR" sz="800" dirty="0" smtClean="0">
              <a:solidFill>
                <a:srgbClr val="000000"/>
              </a:solidFill>
              <a:latin typeface="Calibri"/>
              <a:cs typeface="Calibri"/>
            </a:endParaRPr>
          </a:p>
          <a:p>
            <a:pPr algn="ctr"/>
            <a:r>
              <a:rPr lang="fr-FR" dirty="0" smtClean="0">
                <a:solidFill>
                  <a:srgbClr val="000000"/>
                </a:solidFill>
                <a:latin typeface="Calibri"/>
                <a:cs typeface="Calibri"/>
              </a:rPr>
              <a:t>Risque de dénutrition </a:t>
            </a:r>
            <a:r>
              <a:rPr lang="fr-FR" dirty="0" err="1" smtClean="0">
                <a:solidFill>
                  <a:srgbClr val="000000"/>
                </a:solidFill>
                <a:latin typeface="Calibri"/>
                <a:cs typeface="Calibri"/>
              </a:rPr>
              <a:t>protéino-énergétique</a:t>
            </a:r>
            <a:r>
              <a:rPr lang="fr-FR" dirty="0" smtClean="0">
                <a:solidFill>
                  <a:srgbClr val="000000"/>
                </a:solidFill>
                <a:latin typeface="Calibri"/>
                <a:cs typeface="Calibri"/>
              </a:rPr>
              <a:t> </a:t>
            </a:r>
          </a:p>
          <a:p>
            <a:pPr algn="ctr"/>
            <a:r>
              <a:rPr lang="fr-FR" dirty="0" smtClean="0">
                <a:solidFill>
                  <a:srgbClr val="000000"/>
                </a:solidFill>
                <a:latin typeface="Calibri"/>
                <a:cs typeface="Calibri"/>
              </a:rPr>
              <a:t>et de carences en micronutriments</a:t>
            </a:r>
          </a:p>
          <a:p>
            <a:endParaRPr lang="fr-FR" dirty="0" smtClean="0">
              <a:solidFill>
                <a:srgbClr val="000000"/>
              </a:solidFill>
            </a:endParaRPr>
          </a:p>
          <a:p>
            <a:endParaRPr lang="fr-FR" dirty="0">
              <a:solidFill>
                <a:srgbClr val="000000"/>
              </a:solidFill>
            </a:endParaRPr>
          </a:p>
        </p:txBody>
      </p:sp>
      <p:sp>
        <p:nvSpPr>
          <p:cNvPr id="9" name="Flèche vers le bas 8"/>
          <p:cNvSpPr/>
          <p:nvPr/>
        </p:nvSpPr>
        <p:spPr bwMode="auto">
          <a:xfrm>
            <a:off x="1295400" y="2057400"/>
            <a:ext cx="304800"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pic>
        <p:nvPicPr>
          <p:cNvPr id="10" name="Picture 10"/>
          <p:cNvPicPr>
            <a:picLocks noChangeAspect="1" noChangeArrowheads="1"/>
          </p:cNvPicPr>
          <p:nvPr/>
        </p:nvPicPr>
        <p:blipFill>
          <a:blip r:embed="rId3" cstate="print"/>
          <a:srcRect/>
          <a:stretch>
            <a:fillRect/>
          </a:stretch>
        </p:blipFill>
        <p:spPr bwMode="auto">
          <a:xfrm>
            <a:off x="2971800" y="1371600"/>
            <a:ext cx="3201122" cy="4267200"/>
          </a:xfrm>
          <a:prstGeom prst="rect">
            <a:avLst/>
          </a:prstGeom>
          <a:noFill/>
          <a:ln w="9525">
            <a:solidFill>
              <a:schemeClr val="tx1"/>
            </a:solidFill>
            <a:miter lim="800000"/>
            <a:headEnd/>
            <a:tailEnd/>
          </a:ln>
        </p:spPr>
      </p:pic>
      <p:sp>
        <p:nvSpPr>
          <p:cNvPr id="12" name="ZoneTexte 11"/>
          <p:cNvSpPr txBox="1"/>
          <p:nvPr/>
        </p:nvSpPr>
        <p:spPr>
          <a:xfrm>
            <a:off x="76200" y="4149080"/>
            <a:ext cx="2971800" cy="2616101"/>
          </a:xfrm>
          <a:prstGeom prst="rect">
            <a:avLst/>
          </a:prstGeom>
          <a:noFill/>
        </p:spPr>
        <p:txBody>
          <a:bodyPr wrap="square" rtlCol="0">
            <a:spAutoFit/>
          </a:bodyPr>
          <a:lstStyle/>
          <a:p>
            <a:pPr algn="ctr"/>
            <a:r>
              <a:rPr lang="fr-FR" b="1" dirty="0" smtClean="0">
                <a:solidFill>
                  <a:srgbClr val="000090"/>
                </a:solidFill>
                <a:latin typeface="Calibri"/>
                <a:cs typeface="Calibri"/>
              </a:rPr>
              <a:t>Exclusion de zones d’absorption </a:t>
            </a:r>
          </a:p>
          <a:p>
            <a:endParaRPr lang="fr-FR" sz="1000" b="1" dirty="0" smtClean="0">
              <a:solidFill>
                <a:srgbClr val="000000"/>
              </a:solidFill>
              <a:latin typeface="Calibri"/>
              <a:cs typeface="Calibri"/>
            </a:endParaRPr>
          </a:p>
          <a:p>
            <a:pPr algn="ctr"/>
            <a:endParaRPr lang="fr-FR" sz="2400" b="1" dirty="0" smtClean="0">
              <a:solidFill>
                <a:srgbClr val="000000"/>
              </a:solidFill>
              <a:latin typeface="Calibri"/>
              <a:cs typeface="Calibri"/>
            </a:endParaRPr>
          </a:p>
          <a:p>
            <a:pPr algn="ctr"/>
            <a:endParaRPr lang="fr-FR" sz="1400" dirty="0" smtClean="0">
              <a:solidFill>
                <a:srgbClr val="000000"/>
              </a:solidFill>
              <a:latin typeface="Calibri"/>
              <a:cs typeface="Calibri"/>
            </a:endParaRPr>
          </a:p>
          <a:p>
            <a:pPr algn="ctr"/>
            <a:endParaRPr lang="fr-FR" sz="800" dirty="0" smtClean="0">
              <a:solidFill>
                <a:srgbClr val="000000"/>
              </a:solidFill>
              <a:latin typeface="Calibri"/>
              <a:cs typeface="Calibri"/>
            </a:endParaRPr>
          </a:p>
          <a:p>
            <a:pPr algn="ctr"/>
            <a:r>
              <a:rPr lang="fr-FR" dirty="0" smtClean="0">
                <a:solidFill>
                  <a:srgbClr val="000000"/>
                </a:solidFill>
                <a:latin typeface="Calibri"/>
                <a:cs typeface="Calibri"/>
              </a:rPr>
              <a:t>Malabsorption protéines, calcium, fer, vitamine B1, zinc, sélénium, magnésium… </a:t>
            </a:r>
          </a:p>
          <a:p>
            <a:pPr algn="ctr"/>
            <a:r>
              <a:rPr lang="fr-FR" dirty="0" smtClean="0">
                <a:solidFill>
                  <a:srgbClr val="000000"/>
                </a:solidFill>
                <a:latin typeface="Calibri"/>
                <a:cs typeface="Calibri"/>
              </a:rPr>
              <a:t>(vitamines liposolubles)</a:t>
            </a:r>
          </a:p>
        </p:txBody>
      </p:sp>
      <p:sp>
        <p:nvSpPr>
          <p:cNvPr id="13" name="Flèche vers le bas 12"/>
          <p:cNvSpPr/>
          <p:nvPr/>
        </p:nvSpPr>
        <p:spPr bwMode="auto">
          <a:xfrm>
            <a:off x="1295400" y="4953000"/>
            <a:ext cx="304800"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sp>
        <p:nvSpPr>
          <p:cNvPr id="14" name="ZoneTexte 13"/>
          <p:cNvSpPr txBox="1"/>
          <p:nvPr/>
        </p:nvSpPr>
        <p:spPr>
          <a:xfrm>
            <a:off x="6248400" y="1273076"/>
            <a:ext cx="2895600" cy="2308324"/>
          </a:xfrm>
          <a:prstGeom prst="rect">
            <a:avLst/>
          </a:prstGeom>
          <a:noFill/>
        </p:spPr>
        <p:txBody>
          <a:bodyPr wrap="square" rtlCol="0">
            <a:spAutoFit/>
          </a:bodyPr>
          <a:lstStyle/>
          <a:p>
            <a:pPr algn="ctr"/>
            <a:r>
              <a:rPr lang="fr-FR" b="1" dirty="0" smtClean="0">
                <a:solidFill>
                  <a:srgbClr val="000090"/>
                </a:solidFill>
                <a:latin typeface="Calibri"/>
                <a:cs typeface="Calibri"/>
              </a:rPr>
              <a:t>Diminution </a:t>
            </a:r>
          </a:p>
          <a:p>
            <a:pPr algn="ctr"/>
            <a:r>
              <a:rPr lang="fr-FR" b="1" dirty="0" smtClean="0">
                <a:solidFill>
                  <a:srgbClr val="000090"/>
                </a:solidFill>
                <a:latin typeface="Calibri"/>
                <a:cs typeface="Calibri"/>
              </a:rPr>
              <a:t>de l’acidité gastrique</a:t>
            </a:r>
          </a:p>
          <a:p>
            <a:endParaRPr lang="fr-FR" dirty="0" smtClean="0">
              <a:solidFill>
                <a:srgbClr val="000000"/>
              </a:solidFill>
              <a:latin typeface="Calibri"/>
              <a:cs typeface="Calibri"/>
            </a:endParaRPr>
          </a:p>
          <a:p>
            <a:endParaRPr lang="fr-FR" dirty="0" smtClean="0">
              <a:solidFill>
                <a:srgbClr val="000000"/>
              </a:solidFill>
              <a:latin typeface="Calibri"/>
              <a:cs typeface="Calibri"/>
            </a:endParaRPr>
          </a:p>
          <a:p>
            <a:endParaRPr lang="fr-FR" sz="800" dirty="0" smtClean="0">
              <a:solidFill>
                <a:srgbClr val="000000"/>
              </a:solidFill>
              <a:latin typeface="Calibri"/>
              <a:cs typeface="Calibri"/>
            </a:endParaRPr>
          </a:p>
          <a:p>
            <a:endParaRPr lang="fr-FR" sz="800" dirty="0" smtClean="0">
              <a:solidFill>
                <a:srgbClr val="000000"/>
              </a:solidFill>
              <a:latin typeface="Calibri"/>
              <a:cs typeface="Calibri"/>
            </a:endParaRPr>
          </a:p>
          <a:p>
            <a:pPr algn="ctr"/>
            <a:r>
              <a:rPr lang="fr-FR" dirty="0" smtClean="0">
                <a:solidFill>
                  <a:srgbClr val="000000"/>
                </a:solidFill>
                <a:latin typeface="Calibri"/>
                <a:cs typeface="Calibri"/>
              </a:rPr>
              <a:t>Défaut d’absorption </a:t>
            </a:r>
          </a:p>
          <a:p>
            <a:pPr algn="ctr"/>
            <a:r>
              <a:rPr lang="fr-FR" dirty="0" smtClean="0">
                <a:solidFill>
                  <a:srgbClr val="000000"/>
                </a:solidFill>
                <a:latin typeface="Calibri"/>
                <a:cs typeface="Calibri"/>
              </a:rPr>
              <a:t>de la vitamine B12 et du fer</a:t>
            </a:r>
          </a:p>
          <a:p>
            <a:pPr algn="ctr"/>
            <a:endParaRPr lang="fr-FR" dirty="0" smtClean="0">
              <a:solidFill>
                <a:srgbClr val="000000"/>
              </a:solidFill>
              <a:latin typeface="Calibri"/>
              <a:cs typeface="Calibri"/>
            </a:endParaRPr>
          </a:p>
        </p:txBody>
      </p:sp>
      <p:sp>
        <p:nvSpPr>
          <p:cNvPr id="15" name="Flèche vers le bas 14"/>
          <p:cNvSpPr/>
          <p:nvPr/>
        </p:nvSpPr>
        <p:spPr bwMode="auto">
          <a:xfrm>
            <a:off x="7543800" y="2057400"/>
            <a:ext cx="304800"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sp>
        <p:nvSpPr>
          <p:cNvPr id="17" name="ZoneTexte 16"/>
          <p:cNvSpPr txBox="1"/>
          <p:nvPr/>
        </p:nvSpPr>
        <p:spPr>
          <a:xfrm>
            <a:off x="6248400" y="3830121"/>
            <a:ext cx="2895600" cy="2862323"/>
          </a:xfrm>
          <a:prstGeom prst="rect">
            <a:avLst/>
          </a:prstGeom>
          <a:noFill/>
        </p:spPr>
        <p:txBody>
          <a:bodyPr wrap="square" rtlCol="0">
            <a:spAutoFit/>
          </a:bodyPr>
          <a:lstStyle/>
          <a:p>
            <a:pPr algn="ctr"/>
            <a:r>
              <a:rPr lang="fr-FR" b="1" dirty="0" smtClean="0">
                <a:solidFill>
                  <a:srgbClr val="000090"/>
                </a:solidFill>
                <a:latin typeface="Calibri"/>
                <a:cs typeface="Calibri"/>
              </a:rPr>
              <a:t>Altérations </a:t>
            </a:r>
          </a:p>
          <a:p>
            <a:pPr algn="ctr"/>
            <a:r>
              <a:rPr lang="fr-FR" b="1" dirty="0" smtClean="0">
                <a:solidFill>
                  <a:srgbClr val="000090"/>
                </a:solidFill>
                <a:latin typeface="Calibri"/>
                <a:cs typeface="Calibri"/>
              </a:rPr>
              <a:t>de la fonction mécanique </a:t>
            </a:r>
          </a:p>
          <a:p>
            <a:pPr algn="ctr"/>
            <a:r>
              <a:rPr lang="fr-FR" b="1" dirty="0" smtClean="0">
                <a:solidFill>
                  <a:srgbClr val="000090"/>
                </a:solidFill>
                <a:latin typeface="Calibri"/>
                <a:cs typeface="Calibri"/>
              </a:rPr>
              <a:t>de l’estomac</a:t>
            </a:r>
          </a:p>
          <a:p>
            <a:endParaRPr lang="fr-FR" sz="1400" dirty="0" smtClean="0">
              <a:solidFill>
                <a:srgbClr val="000000"/>
              </a:solidFill>
              <a:latin typeface="Calibri"/>
              <a:cs typeface="Calibri"/>
            </a:endParaRPr>
          </a:p>
          <a:p>
            <a:endParaRPr lang="fr-FR" sz="1400" dirty="0" smtClean="0">
              <a:solidFill>
                <a:srgbClr val="000000"/>
              </a:solidFill>
              <a:latin typeface="Calibri"/>
              <a:cs typeface="Calibri"/>
            </a:endParaRPr>
          </a:p>
          <a:p>
            <a:endParaRPr lang="fr-FR" sz="800" dirty="0" smtClean="0">
              <a:solidFill>
                <a:srgbClr val="000000"/>
              </a:solidFill>
              <a:latin typeface="Calibri"/>
              <a:cs typeface="Calibri"/>
            </a:endParaRPr>
          </a:p>
          <a:p>
            <a:pPr algn="ctr"/>
            <a:r>
              <a:rPr lang="fr-FR" b="1" dirty="0" smtClean="0">
                <a:solidFill>
                  <a:srgbClr val="000090"/>
                </a:solidFill>
                <a:latin typeface="Calibri"/>
                <a:cs typeface="Calibri"/>
              </a:rPr>
              <a:t>Retard de contact entre enzymes digestives</a:t>
            </a:r>
          </a:p>
          <a:p>
            <a:pPr algn="ctr"/>
            <a:r>
              <a:rPr lang="fr-FR" b="1" dirty="0" smtClean="0">
                <a:solidFill>
                  <a:srgbClr val="000090"/>
                </a:solidFill>
                <a:latin typeface="Calibri"/>
                <a:cs typeface="Calibri"/>
              </a:rPr>
              <a:t>et bol alimentaire</a:t>
            </a:r>
          </a:p>
          <a:p>
            <a:pPr algn="ctr"/>
            <a:endParaRPr lang="fr-FR" b="1" dirty="0" smtClean="0">
              <a:solidFill>
                <a:srgbClr val="000000"/>
              </a:solidFill>
              <a:latin typeface="Calibri"/>
              <a:cs typeface="Calibri"/>
            </a:endParaRPr>
          </a:p>
          <a:p>
            <a:pPr algn="ctr"/>
            <a:endParaRPr lang="fr-FR" b="1" dirty="0" smtClean="0">
              <a:solidFill>
                <a:srgbClr val="000000"/>
              </a:solidFill>
              <a:latin typeface="Calibri"/>
              <a:cs typeface="Calibri"/>
            </a:endParaRPr>
          </a:p>
        </p:txBody>
      </p:sp>
      <p:sp>
        <p:nvSpPr>
          <p:cNvPr id="18" name="Rectangle 17"/>
          <p:cNvSpPr/>
          <p:nvPr/>
        </p:nvSpPr>
        <p:spPr>
          <a:xfrm>
            <a:off x="2819400" y="5946829"/>
            <a:ext cx="3657600" cy="646331"/>
          </a:xfrm>
          <a:prstGeom prst="rect">
            <a:avLst/>
          </a:prstGeom>
        </p:spPr>
        <p:txBody>
          <a:bodyPr wrap="square">
            <a:spAutoFit/>
          </a:bodyPr>
          <a:lstStyle/>
          <a:p>
            <a:pPr algn="ctr"/>
            <a:r>
              <a:rPr lang="fr-FR" b="1" dirty="0" smtClean="0">
                <a:solidFill>
                  <a:srgbClr val="000090"/>
                </a:solidFill>
                <a:latin typeface="Calibri"/>
                <a:cs typeface="Calibri"/>
              </a:rPr>
              <a:t>Pullulation microbienne</a:t>
            </a:r>
          </a:p>
          <a:p>
            <a:pPr algn="ctr"/>
            <a:r>
              <a:rPr lang="fr-FR" b="1" dirty="0" smtClean="0">
                <a:solidFill>
                  <a:srgbClr val="000090"/>
                </a:solidFill>
                <a:latin typeface="Calibri"/>
                <a:cs typeface="Calibri"/>
              </a:rPr>
              <a:t>(anse borgne)</a:t>
            </a:r>
            <a:endParaRPr lang="fr-FR" dirty="0">
              <a:solidFill>
                <a:srgbClr val="000090"/>
              </a:solidFill>
            </a:endParaRPr>
          </a:p>
        </p:txBody>
      </p:sp>
      <p:sp>
        <p:nvSpPr>
          <p:cNvPr id="16" name="Rectangle à coins arrondis 15"/>
          <p:cNvSpPr/>
          <p:nvPr/>
        </p:nvSpPr>
        <p:spPr bwMode="auto">
          <a:xfrm>
            <a:off x="304800" y="1219200"/>
            <a:ext cx="2362200" cy="685800"/>
          </a:xfrm>
          <a:prstGeom prst="roundRect">
            <a:avLst/>
          </a:prstGeom>
          <a:noFill/>
          <a:ln w="19050"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sp>
        <p:nvSpPr>
          <p:cNvPr id="19" name="Rectangle à coins arrondis 18"/>
          <p:cNvSpPr/>
          <p:nvPr/>
        </p:nvSpPr>
        <p:spPr bwMode="auto">
          <a:xfrm>
            <a:off x="381000" y="4191000"/>
            <a:ext cx="2362200" cy="609600"/>
          </a:xfrm>
          <a:prstGeom prst="roundRect">
            <a:avLst/>
          </a:prstGeom>
          <a:noFill/>
          <a:ln w="19050"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sp>
        <p:nvSpPr>
          <p:cNvPr id="20" name="Rectangle à coins arrondis 19"/>
          <p:cNvSpPr/>
          <p:nvPr/>
        </p:nvSpPr>
        <p:spPr bwMode="auto">
          <a:xfrm>
            <a:off x="6629400" y="1295400"/>
            <a:ext cx="2209800" cy="685800"/>
          </a:xfrm>
          <a:prstGeom prst="roundRect">
            <a:avLst/>
          </a:prstGeom>
          <a:noFill/>
          <a:ln w="19050"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sp>
        <p:nvSpPr>
          <p:cNvPr id="21" name="Rectangle à coins arrondis 20"/>
          <p:cNvSpPr/>
          <p:nvPr/>
        </p:nvSpPr>
        <p:spPr bwMode="auto">
          <a:xfrm>
            <a:off x="6400800" y="3886944"/>
            <a:ext cx="2590800" cy="838200"/>
          </a:xfrm>
          <a:prstGeom prst="roundRect">
            <a:avLst/>
          </a:prstGeom>
          <a:noFill/>
          <a:ln w="19050"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sp>
        <p:nvSpPr>
          <p:cNvPr id="22" name="Rectangle à coins arrondis 21"/>
          <p:cNvSpPr/>
          <p:nvPr/>
        </p:nvSpPr>
        <p:spPr bwMode="auto">
          <a:xfrm>
            <a:off x="6400800" y="5105400"/>
            <a:ext cx="2590800" cy="1066800"/>
          </a:xfrm>
          <a:prstGeom prst="roundRect">
            <a:avLst/>
          </a:prstGeom>
          <a:noFill/>
          <a:ln w="19050"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sp>
        <p:nvSpPr>
          <p:cNvPr id="23" name="Rectangle à coins arrondis 22"/>
          <p:cNvSpPr/>
          <p:nvPr/>
        </p:nvSpPr>
        <p:spPr bwMode="auto">
          <a:xfrm>
            <a:off x="3352800" y="5907360"/>
            <a:ext cx="2590800" cy="762000"/>
          </a:xfrm>
          <a:prstGeom prst="roundRect">
            <a:avLst/>
          </a:prstGeom>
          <a:noFill/>
          <a:ln w="19050"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spTree>
    <p:extLst>
      <p:ext uri="{BB962C8B-B14F-4D97-AF65-F5344CB8AC3E}">
        <p14:creationId xmlns:p14="http://schemas.microsoft.com/office/powerpoint/2010/main" val="26439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7" grpId="0"/>
      <p:bldP spid="18" grpId="0"/>
      <p:bldP spid="19"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188640"/>
            <a:ext cx="8534400" cy="1008112"/>
          </a:xfrm>
        </p:spPr>
        <p:txBody>
          <a:bodyPr>
            <a:normAutofit fontScale="90000"/>
          </a:bodyPr>
          <a:lstStyle/>
          <a:p>
            <a:r>
              <a:rPr lang="fr-FR" dirty="0" smtClean="0">
                <a:solidFill>
                  <a:schemeClr val="accent1"/>
                </a:solidFill>
              </a:rPr>
              <a:t>REPRISE DE </a:t>
            </a:r>
            <a:r>
              <a:rPr lang="fr-FR" smtClean="0">
                <a:solidFill>
                  <a:schemeClr val="accent1"/>
                </a:solidFill>
              </a:rPr>
              <a:t>L’ALIMENTATION </a:t>
            </a:r>
            <a:br>
              <a:rPr lang="fr-FR" smtClean="0">
                <a:solidFill>
                  <a:schemeClr val="accent1"/>
                </a:solidFill>
              </a:rPr>
            </a:br>
            <a:r>
              <a:rPr lang="fr-FR" smtClean="0">
                <a:solidFill>
                  <a:schemeClr val="accent1"/>
                </a:solidFill>
              </a:rPr>
              <a:t>APRES </a:t>
            </a:r>
            <a:r>
              <a:rPr lang="fr-FR" dirty="0" smtClean="0">
                <a:solidFill>
                  <a:schemeClr val="accent1"/>
                </a:solidFill>
              </a:rPr>
              <a:t>CHIRURGIE</a:t>
            </a:r>
            <a:endParaRPr lang="fr-FR" dirty="0">
              <a:solidFill>
                <a:schemeClr val="accent1"/>
              </a:solidFill>
            </a:endParaRPr>
          </a:p>
        </p:txBody>
      </p:sp>
      <p:sp>
        <p:nvSpPr>
          <p:cNvPr id="3" name="Espace réservé du contenu 2"/>
          <p:cNvSpPr>
            <a:spLocks noGrp="1"/>
          </p:cNvSpPr>
          <p:nvPr>
            <p:ph sz="quarter" idx="1"/>
          </p:nvPr>
        </p:nvSpPr>
        <p:spPr>
          <a:xfrm>
            <a:off x="323528" y="1809328"/>
            <a:ext cx="8532440" cy="4572000"/>
          </a:xfrm>
        </p:spPr>
        <p:txBody>
          <a:bodyPr>
            <a:normAutofit/>
          </a:bodyPr>
          <a:lstStyle/>
          <a:p>
            <a:r>
              <a:rPr lang="fr-FR" sz="2400" dirty="0" smtClean="0">
                <a:solidFill>
                  <a:srgbClr val="FF0000"/>
                </a:solidFill>
              </a:rPr>
              <a:t>J 0 </a:t>
            </a:r>
            <a:r>
              <a:rPr lang="fr-FR" sz="2400" dirty="0"/>
              <a:t>(</a:t>
            </a:r>
            <a:r>
              <a:rPr lang="fr-FR" sz="2400" dirty="0" smtClean="0"/>
              <a:t>jour de l’intervention) : </a:t>
            </a:r>
            <a:r>
              <a:rPr lang="fr-FR" sz="2400" dirty="0" smtClean="0">
                <a:solidFill>
                  <a:srgbClr val="FF0000"/>
                </a:solidFill>
              </a:rPr>
              <a:t>à jeun strict </a:t>
            </a:r>
          </a:p>
          <a:p>
            <a:endParaRPr lang="fr-FR" sz="1200" dirty="0" smtClean="0">
              <a:solidFill>
                <a:srgbClr val="FF0000"/>
              </a:solidFill>
            </a:endParaRPr>
          </a:p>
          <a:p>
            <a:r>
              <a:rPr lang="fr-FR" sz="2400" dirty="0" smtClean="0">
                <a:solidFill>
                  <a:srgbClr val="FF0000"/>
                </a:solidFill>
              </a:rPr>
              <a:t>J 1 </a:t>
            </a:r>
            <a:r>
              <a:rPr lang="fr-FR" sz="2400" dirty="0" smtClean="0"/>
              <a:t>: après  scanner abdominal de contrôle, </a:t>
            </a:r>
            <a:r>
              <a:rPr lang="fr-FR" sz="2400" dirty="0" smtClean="0">
                <a:solidFill>
                  <a:srgbClr val="FF0000"/>
                </a:solidFill>
              </a:rPr>
              <a:t>hydratation</a:t>
            </a:r>
            <a:r>
              <a:rPr lang="fr-FR" sz="2400" dirty="0" smtClean="0"/>
              <a:t>, à température ambiante, fréquemment, par petites gorgées.</a:t>
            </a:r>
          </a:p>
          <a:p>
            <a:endParaRPr lang="fr-FR" sz="1200" dirty="0" smtClean="0"/>
          </a:p>
          <a:p>
            <a:r>
              <a:rPr lang="fr-FR" sz="2400" dirty="0" smtClean="0">
                <a:solidFill>
                  <a:srgbClr val="FF0000"/>
                </a:solidFill>
              </a:rPr>
              <a:t>J 2 </a:t>
            </a:r>
            <a:r>
              <a:rPr lang="fr-FR" sz="2400" dirty="0" smtClean="0"/>
              <a:t>: </a:t>
            </a:r>
            <a:r>
              <a:rPr lang="fr-FR" sz="2400" dirty="0" smtClean="0">
                <a:solidFill>
                  <a:srgbClr val="FF0000"/>
                </a:solidFill>
              </a:rPr>
              <a:t>yaourt et compote </a:t>
            </a:r>
            <a:r>
              <a:rPr lang="fr-FR" sz="2400" dirty="0" smtClean="0"/>
              <a:t>en 4 prises par jour à raison de 2 à 3 cuillères à café à chaque prise</a:t>
            </a:r>
          </a:p>
          <a:p>
            <a:endParaRPr lang="fr-FR" sz="1200" dirty="0" smtClean="0"/>
          </a:p>
          <a:p>
            <a:r>
              <a:rPr lang="fr-FR" sz="2400" dirty="0" smtClean="0">
                <a:solidFill>
                  <a:srgbClr val="FF0000"/>
                </a:solidFill>
              </a:rPr>
              <a:t>J 3 </a:t>
            </a:r>
            <a:r>
              <a:rPr lang="fr-FR" sz="2400" dirty="0" smtClean="0"/>
              <a:t>: introduction de </a:t>
            </a:r>
            <a:r>
              <a:rPr lang="fr-FR" sz="2400" dirty="0" smtClean="0">
                <a:solidFill>
                  <a:srgbClr val="FF0000"/>
                </a:solidFill>
              </a:rPr>
              <a:t>purée de légumes </a:t>
            </a:r>
            <a:r>
              <a:rPr lang="fr-FR" sz="2400" dirty="0" smtClean="0"/>
              <a:t>aux repas principaux</a:t>
            </a:r>
          </a:p>
          <a:p>
            <a:endParaRPr lang="fr-FR" sz="1200" dirty="0" smtClean="0"/>
          </a:p>
          <a:p>
            <a:r>
              <a:rPr lang="fr-FR" sz="2400" dirty="0" smtClean="0">
                <a:solidFill>
                  <a:srgbClr val="FF0000"/>
                </a:solidFill>
              </a:rPr>
              <a:t>J 4 </a:t>
            </a:r>
            <a:r>
              <a:rPr lang="fr-FR" sz="2400" dirty="0" smtClean="0"/>
              <a:t>: rajout de </a:t>
            </a:r>
            <a:r>
              <a:rPr lang="fr-FR" sz="2400" dirty="0" smtClean="0">
                <a:solidFill>
                  <a:srgbClr val="FF0000"/>
                </a:solidFill>
              </a:rPr>
              <a:t>viande mixée</a:t>
            </a:r>
            <a:r>
              <a:rPr lang="fr-FR" sz="2400" dirty="0" smtClean="0"/>
              <a:t> </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424936" cy="902968"/>
          </a:xfrm>
        </p:spPr>
        <p:txBody>
          <a:bodyPr>
            <a:normAutofit fontScale="90000"/>
          </a:bodyPr>
          <a:lstStyle/>
          <a:p>
            <a:r>
              <a:rPr lang="fr-FR" dirty="0" smtClean="0">
                <a:solidFill>
                  <a:schemeClr val="accent1"/>
                </a:solidFill>
              </a:rPr>
              <a:t>CONSEILS ALIMENTAIRES A SUIVRE </a:t>
            </a:r>
            <a:br>
              <a:rPr lang="fr-FR" dirty="0" smtClean="0">
                <a:solidFill>
                  <a:schemeClr val="accent1"/>
                </a:solidFill>
              </a:rPr>
            </a:br>
            <a:r>
              <a:rPr lang="fr-FR" dirty="0" smtClean="0">
                <a:solidFill>
                  <a:schemeClr val="accent1"/>
                </a:solidFill>
              </a:rPr>
              <a:t>POUR LE PREMIER MOIS</a:t>
            </a:r>
            <a:endParaRPr lang="fr-FR" dirty="0">
              <a:solidFill>
                <a:schemeClr val="accent1"/>
              </a:solidFill>
            </a:endParaRPr>
          </a:p>
        </p:txBody>
      </p:sp>
      <p:sp>
        <p:nvSpPr>
          <p:cNvPr id="3" name="Espace réservé du contenu 2"/>
          <p:cNvSpPr>
            <a:spLocks noGrp="1"/>
          </p:cNvSpPr>
          <p:nvPr>
            <p:ph sz="quarter" idx="1"/>
          </p:nvPr>
        </p:nvSpPr>
        <p:spPr>
          <a:xfrm>
            <a:off x="323528" y="1959096"/>
            <a:ext cx="8503920" cy="2334000"/>
          </a:xfrm>
        </p:spPr>
        <p:txBody>
          <a:bodyPr>
            <a:normAutofit/>
          </a:bodyPr>
          <a:lstStyle/>
          <a:p>
            <a:r>
              <a:rPr lang="fr-FR" dirty="0" smtClean="0"/>
              <a:t>Que conseillez vous ? </a:t>
            </a:r>
          </a:p>
          <a:p>
            <a:endParaRPr lang="fr-FR" dirty="0"/>
          </a:p>
        </p:txBody>
      </p:sp>
    </p:spTree>
    <p:extLst>
      <p:ext uri="{BB962C8B-B14F-4D97-AF65-F5344CB8AC3E}">
        <p14:creationId xmlns:p14="http://schemas.microsoft.com/office/powerpoint/2010/main" val="3301923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29744" y="1593304"/>
            <a:ext cx="8662736" cy="4572000"/>
          </a:xfrm>
        </p:spPr>
        <p:txBody>
          <a:bodyPr>
            <a:normAutofit/>
          </a:bodyPr>
          <a:lstStyle/>
          <a:p>
            <a:r>
              <a:rPr lang="fr-FR" dirty="0" smtClean="0"/>
              <a:t>Boire fréquemment </a:t>
            </a:r>
            <a:r>
              <a:rPr lang="fr-FR" dirty="0" smtClean="0">
                <a:solidFill>
                  <a:srgbClr val="FF0000"/>
                </a:solidFill>
              </a:rPr>
              <a:t>en dehors des repas </a:t>
            </a:r>
            <a:r>
              <a:rPr lang="fr-FR" dirty="0" smtClean="0"/>
              <a:t>de </a:t>
            </a:r>
            <a:r>
              <a:rPr lang="fr-FR" dirty="0" smtClean="0">
                <a:solidFill>
                  <a:srgbClr val="FF0000"/>
                </a:solidFill>
              </a:rPr>
              <a:t>l’eau plate</a:t>
            </a:r>
            <a:endParaRPr lang="fr-FR" dirty="0" smtClean="0"/>
          </a:p>
          <a:p>
            <a:r>
              <a:rPr lang="fr-FR" dirty="0" smtClean="0"/>
              <a:t>Alimentation </a:t>
            </a:r>
            <a:r>
              <a:rPr lang="fr-FR" dirty="0" smtClean="0">
                <a:solidFill>
                  <a:srgbClr val="FF0000"/>
                </a:solidFill>
              </a:rPr>
              <a:t>mixée lisse</a:t>
            </a:r>
            <a:r>
              <a:rPr lang="fr-FR" dirty="0" smtClean="0"/>
              <a:t>, pas d’aliments liquides</a:t>
            </a:r>
          </a:p>
          <a:p>
            <a:r>
              <a:rPr lang="fr-FR" dirty="0" smtClean="0"/>
              <a:t>Faire </a:t>
            </a:r>
            <a:r>
              <a:rPr lang="fr-FR" dirty="0" smtClean="0">
                <a:solidFill>
                  <a:srgbClr val="FF0000"/>
                </a:solidFill>
              </a:rPr>
              <a:t>2 à 3 repas</a:t>
            </a:r>
            <a:r>
              <a:rPr lang="fr-FR" dirty="0" smtClean="0"/>
              <a:t> par jour</a:t>
            </a:r>
          </a:p>
          <a:p>
            <a:r>
              <a:rPr lang="fr-FR" dirty="0">
                <a:solidFill>
                  <a:srgbClr val="FF0000"/>
                </a:solidFill>
              </a:rPr>
              <a:t>A</a:t>
            </a:r>
            <a:r>
              <a:rPr lang="fr-FR" dirty="0" smtClean="0">
                <a:solidFill>
                  <a:srgbClr val="FF0000"/>
                </a:solidFill>
              </a:rPr>
              <a:t>liment protidique </a:t>
            </a:r>
            <a:r>
              <a:rPr lang="fr-FR" dirty="0" smtClean="0"/>
              <a:t>à chaque repas</a:t>
            </a:r>
          </a:p>
          <a:p>
            <a:r>
              <a:rPr lang="fr-FR" dirty="0" smtClean="0"/>
              <a:t>Uniquement des </a:t>
            </a:r>
            <a:r>
              <a:rPr lang="fr-FR" dirty="0" smtClean="0">
                <a:solidFill>
                  <a:srgbClr val="FF0000"/>
                </a:solidFill>
              </a:rPr>
              <a:t>aliments cuits</a:t>
            </a:r>
            <a:endParaRPr lang="fr-FR" dirty="0" smtClean="0"/>
          </a:p>
          <a:p>
            <a:r>
              <a:rPr lang="fr-FR" dirty="0" smtClean="0">
                <a:solidFill>
                  <a:srgbClr val="FF0000"/>
                </a:solidFill>
              </a:rPr>
              <a:t>Pas de collations systématiques </a:t>
            </a:r>
            <a:r>
              <a:rPr lang="fr-FR" dirty="0" smtClean="0"/>
              <a:t>mais si repas insuffisant, prendre compote ou fruit en collation</a:t>
            </a:r>
          </a:p>
          <a:p>
            <a:r>
              <a:rPr lang="fr-FR" dirty="0" smtClean="0">
                <a:solidFill>
                  <a:srgbClr val="FF0000"/>
                </a:solidFill>
              </a:rPr>
              <a:t>Pas</a:t>
            </a:r>
            <a:r>
              <a:rPr lang="fr-FR" dirty="0" smtClean="0"/>
              <a:t> d’aliments trop </a:t>
            </a:r>
            <a:r>
              <a:rPr lang="fr-FR" dirty="0" smtClean="0">
                <a:solidFill>
                  <a:srgbClr val="FF0000"/>
                </a:solidFill>
              </a:rPr>
              <a:t>concentrés</a:t>
            </a:r>
            <a:endParaRPr lang="fr-FR" dirty="0" smtClean="0"/>
          </a:p>
          <a:p>
            <a:r>
              <a:rPr lang="fr-FR" dirty="0" smtClean="0"/>
              <a:t>Ni trop chauds, ni trop froids</a:t>
            </a:r>
          </a:p>
          <a:p>
            <a:pPr marL="0" indent="0">
              <a:buNone/>
            </a:pPr>
            <a:endParaRPr lang="fr-FR" dirty="0"/>
          </a:p>
        </p:txBody>
      </p:sp>
      <p:sp>
        <p:nvSpPr>
          <p:cNvPr id="5" name="Titre 1"/>
          <p:cNvSpPr txBox="1">
            <a:spLocks/>
          </p:cNvSpPr>
          <p:nvPr/>
        </p:nvSpPr>
        <p:spPr>
          <a:xfrm>
            <a:off x="395536" y="260648"/>
            <a:ext cx="8424936" cy="902968"/>
          </a:xfrm>
          <a:prstGeom prst="rect">
            <a:avLst/>
          </a:prstGeom>
        </p:spPr>
        <p:txBody>
          <a:bodyPr vert="horz" anchor="b">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fr-FR" smtClean="0">
                <a:solidFill>
                  <a:schemeClr val="accent1"/>
                </a:solidFill>
              </a:rPr>
              <a:t>CONSEILS A SUIVRE </a:t>
            </a:r>
            <a:br>
              <a:rPr lang="fr-FR" smtClean="0">
                <a:solidFill>
                  <a:schemeClr val="accent1"/>
                </a:solidFill>
              </a:rPr>
            </a:br>
            <a:r>
              <a:rPr lang="fr-FR" smtClean="0">
                <a:solidFill>
                  <a:schemeClr val="accent1"/>
                </a:solidFill>
              </a:rPr>
              <a:t>POUR LE PREMIER MOIS</a:t>
            </a:r>
            <a:endParaRPr lang="fr-FR" dirty="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32232" y="2060848"/>
            <a:ext cx="8503920" cy="2982072"/>
          </a:xfrm>
        </p:spPr>
        <p:txBody>
          <a:bodyPr/>
          <a:lstStyle/>
          <a:p>
            <a:r>
              <a:rPr lang="fr-FR" altLang="fr-FR" dirty="0" smtClean="0"/>
              <a:t> Manger lentement et attentivement</a:t>
            </a:r>
          </a:p>
          <a:p>
            <a:r>
              <a:rPr lang="fr-FR" altLang="fr-FR" dirty="0" smtClean="0"/>
              <a:t> Bien mastiquer les aliments</a:t>
            </a:r>
          </a:p>
          <a:p>
            <a:r>
              <a:rPr lang="fr-FR" altLang="fr-FR" dirty="0" smtClean="0"/>
              <a:t> Ne pas se coucher immédiatement après un repas</a:t>
            </a:r>
          </a:p>
          <a:p>
            <a:r>
              <a:rPr lang="fr-FR" altLang="fr-FR" dirty="0" smtClean="0"/>
              <a:t>Pas de gros volumes</a:t>
            </a:r>
          </a:p>
          <a:p>
            <a:r>
              <a:rPr lang="fr-FR" altLang="fr-FR" dirty="0" smtClean="0"/>
              <a:t>Supplémentation </a:t>
            </a:r>
            <a:r>
              <a:rPr lang="fr-FR" altLang="fr-FR" dirty="0" err="1" smtClean="0"/>
              <a:t>micronutritionnelle</a:t>
            </a:r>
            <a:r>
              <a:rPr lang="fr-FR" altLang="fr-FR" dirty="0" smtClean="0"/>
              <a:t> (à vie)</a:t>
            </a:r>
          </a:p>
          <a:p>
            <a:endParaRPr lang="fr-FR" altLang="fr-FR" dirty="0" smtClean="0"/>
          </a:p>
          <a:p>
            <a:pPr marL="273050" lvl="0" indent="-273050" eaLnBrk="0" fontAlgn="base" hangingPunct="0">
              <a:spcAft>
                <a:spcPct val="0"/>
              </a:spcAft>
              <a:buClr>
                <a:srgbClr val="0BD0D9"/>
              </a:buClr>
              <a:buSzPct val="95000"/>
              <a:buFont typeface="Wingdings 2" pitchFamily="18" charset="2"/>
              <a:buChar char=""/>
            </a:pPr>
            <a:endParaRPr lang="fr-FR" altLang="fr-FR" sz="2600" dirty="0" smtClean="0">
              <a:solidFill>
                <a:prstClr val="black"/>
              </a:solidFill>
              <a:latin typeface="Constantia"/>
            </a:endParaRPr>
          </a:p>
          <a:p>
            <a:endParaRPr lang="fr-FR" altLang="fr-FR" dirty="0" smtClean="0"/>
          </a:p>
        </p:txBody>
      </p:sp>
      <p:sp>
        <p:nvSpPr>
          <p:cNvPr id="6" name="Titre 1"/>
          <p:cNvSpPr txBox="1">
            <a:spLocks/>
          </p:cNvSpPr>
          <p:nvPr/>
        </p:nvSpPr>
        <p:spPr>
          <a:xfrm>
            <a:off x="395536" y="260648"/>
            <a:ext cx="8424936" cy="902968"/>
          </a:xfrm>
          <a:prstGeom prst="rect">
            <a:avLst/>
          </a:prstGeom>
        </p:spPr>
        <p:txBody>
          <a:bodyPr vert="horz" anchor="b">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fr-FR" smtClean="0">
                <a:solidFill>
                  <a:schemeClr val="accent1"/>
                </a:solidFill>
              </a:rPr>
              <a:t>CONSEILS A SUIVRE </a:t>
            </a:r>
            <a:br>
              <a:rPr lang="fr-FR" smtClean="0">
                <a:solidFill>
                  <a:schemeClr val="accent1"/>
                </a:solidFill>
              </a:rPr>
            </a:br>
            <a:r>
              <a:rPr lang="fr-FR" smtClean="0">
                <a:solidFill>
                  <a:schemeClr val="accent1"/>
                </a:solidFill>
              </a:rPr>
              <a:t>POUR LE PREMIER MOIS</a:t>
            </a:r>
            <a:endParaRPr lang="fr-FR" dirty="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79512" y="1527048"/>
            <a:ext cx="8784976" cy="4572000"/>
          </a:xfrm>
        </p:spPr>
        <p:txBody>
          <a:bodyPr>
            <a:normAutofit/>
          </a:bodyPr>
          <a:lstStyle/>
          <a:p>
            <a:r>
              <a:rPr lang="fr-FR" dirty="0" smtClean="0"/>
              <a:t>Les quantités doivent augmenter progressivement</a:t>
            </a:r>
          </a:p>
          <a:p>
            <a:r>
              <a:rPr lang="fr-FR" dirty="0" smtClean="0"/>
              <a:t>Au bout de 2 à 3 semaines, élargir la texture : </a:t>
            </a:r>
          </a:p>
          <a:p>
            <a:pPr>
              <a:buNone/>
            </a:pPr>
            <a:r>
              <a:rPr lang="fr-FR" dirty="0" smtClean="0">
                <a:solidFill>
                  <a:srgbClr val="FF0000"/>
                </a:solidFill>
              </a:rPr>
              <a:t>               texture mixée → texture hachée</a:t>
            </a:r>
          </a:p>
          <a:p>
            <a:pPr>
              <a:buNone/>
            </a:pPr>
            <a:r>
              <a:rPr lang="fr-FR" dirty="0" smtClean="0"/>
              <a:t>La patiente sera revue en consultation diététique :</a:t>
            </a:r>
          </a:p>
          <a:p>
            <a:pPr>
              <a:buFont typeface="Wingdings" pitchFamily="2" charset="2"/>
              <a:buChar char="Ø"/>
            </a:pPr>
            <a:r>
              <a:rPr lang="fr-FR" dirty="0" smtClean="0"/>
              <a:t>M1</a:t>
            </a:r>
          </a:p>
          <a:p>
            <a:pPr>
              <a:buFont typeface="Wingdings" pitchFamily="2" charset="2"/>
              <a:buChar char="Ø"/>
            </a:pPr>
            <a:r>
              <a:rPr lang="fr-FR" dirty="0" smtClean="0"/>
              <a:t>M3</a:t>
            </a:r>
          </a:p>
          <a:p>
            <a:pPr>
              <a:buFont typeface="Wingdings" pitchFamily="2" charset="2"/>
              <a:buChar char="Ø"/>
            </a:pPr>
            <a:r>
              <a:rPr lang="fr-FR" dirty="0" smtClean="0"/>
              <a:t>M6 (couplée avec un HJ) </a:t>
            </a:r>
          </a:p>
          <a:p>
            <a:pPr>
              <a:buFont typeface="Wingdings" pitchFamily="2" charset="2"/>
              <a:buChar char="Ø"/>
            </a:pPr>
            <a:r>
              <a:rPr lang="fr-FR" dirty="0" smtClean="0"/>
              <a:t>1 an (couplée avec un HJ) </a:t>
            </a:r>
          </a:p>
          <a:p>
            <a:pPr>
              <a:buFont typeface="Wingdings" pitchFamily="2" charset="2"/>
              <a:buChar char="Ø"/>
            </a:pPr>
            <a:r>
              <a:rPr lang="fr-FR" dirty="0" smtClean="0"/>
              <a:t>puis tous les ans</a:t>
            </a:r>
          </a:p>
          <a:p>
            <a:pPr>
              <a:buNone/>
            </a:pPr>
            <a:endParaRPr lang="fr-FR" dirty="0"/>
          </a:p>
        </p:txBody>
      </p:sp>
      <p:sp>
        <p:nvSpPr>
          <p:cNvPr id="7" name="Titre 1"/>
          <p:cNvSpPr txBox="1">
            <a:spLocks/>
          </p:cNvSpPr>
          <p:nvPr/>
        </p:nvSpPr>
        <p:spPr>
          <a:xfrm>
            <a:off x="395536" y="260648"/>
            <a:ext cx="8424936" cy="902968"/>
          </a:xfrm>
          <a:prstGeom prst="rect">
            <a:avLst/>
          </a:prstGeom>
        </p:spPr>
        <p:txBody>
          <a:bodyPr vert="horz" anchor="b">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fr-FR" dirty="0" smtClean="0">
                <a:solidFill>
                  <a:schemeClr val="accent1"/>
                </a:solidFill>
              </a:rPr>
              <a:t>CONSEILS A SUIVRE </a:t>
            </a:r>
            <a:br>
              <a:rPr lang="fr-FR" dirty="0" smtClean="0">
                <a:solidFill>
                  <a:schemeClr val="accent1"/>
                </a:solidFill>
              </a:rPr>
            </a:br>
            <a:r>
              <a:rPr lang="fr-FR" dirty="0" smtClean="0">
                <a:solidFill>
                  <a:schemeClr val="accent1"/>
                </a:solidFill>
              </a:rPr>
              <a:t>POUR LE PREMIER MOIS</a:t>
            </a:r>
            <a:r>
              <a:rPr lang="is-IS" dirty="0" smtClean="0">
                <a:solidFill>
                  <a:schemeClr val="accent1"/>
                </a:solidFill>
              </a:rPr>
              <a:t>… et la suite</a:t>
            </a:r>
            <a:endParaRPr lang="fr-FR" dirty="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6072" y="228600"/>
            <a:ext cx="8534400" cy="758952"/>
          </a:xfrm>
        </p:spPr>
        <p:txBody>
          <a:bodyPr/>
          <a:lstStyle/>
          <a:p>
            <a:r>
              <a:rPr lang="fr-FR" dirty="0" smtClean="0">
                <a:solidFill>
                  <a:schemeClr val="accent1"/>
                </a:solidFill>
              </a:rPr>
              <a:t>BILAN</a:t>
            </a:r>
            <a:r>
              <a:rPr lang="fr-FR" dirty="0" smtClean="0"/>
              <a:t> </a:t>
            </a:r>
            <a:r>
              <a:rPr lang="fr-FR" dirty="0" smtClean="0">
                <a:solidFill>
                  <a:schemeClr val="accent1"/>
                </a:solidFill>
              </a:rPr>
              <a:t>DIETETIQUE A M1</a:t>
            </a:r>
            <a:endParaRPr lang="fr-FR" dirty="0">
              <a:solidFill>
                <a:schemeClr val="accent1"/>
              </a:solidFill>
            </a:endParaRPr>
          </a:p>
        </p:txBody>
      </p:sp>
      <p:sp>
        <p:nvSpPr>
          <p:cNvPr id="3" name="Espace réservé du contenu 2"/>
          <p:cNvSpPr>
            <a:spLocks noGrp="1"/>
          </p:cNvSpPr>
          <p:nvPr>
            <p:ph sz="quarter" idx="1"/>
          </p:nvPr>
        </p:nvSpPr>
        <p:spPr>
          <a:xfrm>
            <a:off x="323528" y="1988840"/>
            <a:ext cx="8503920" cy="3672408"/>
          </a:xfrm>
        </p:spPr>
        <p:txBody>
          <a:bodyPr/>
          <a:lstStyle/>
          <a:p>
            <a:r>
              <a:rPr lang="fr-FR" dirty="0" smtClean="0"/>
              <a:t>Poids ce jour : 133 Kg soit une perte de 12 Kg                 dont 4 kg avec le régime préopératoire</a:t>
            </a:r>
          </a:p>
          <a:p>
            <a:endParaRPr lang="fr-FR" dirty="0" smtClean="0"/>
          </a:p>
          <a:p>
            <a:r>
              <a:rPr lang="fr-FR" dirty="0" smtClean="0"/>
              <a:t>Perte de </a:t>
            </a:r>
            <a:r>
              <a:rPr lang="fr-FR" dirty="0" smtClean="0">
                <a:solidFill>
                  <a:srgbClr val="FF0000"/>
                </a:solidFill>
              </a:rPr>
              <a:t>15% </a:t>
            </a:r>
            <a:r>
              <a:rPr lang="fr-FR" dirty="0" smtClean="0"/>
              <a:t>de son excès pondéral</a:t>
            </a:r>
          </a:p>
          <a:p>
            <a:endParaRPr lang="fr-FR" dirty="0" smtClean="0"/>
          </a:p>
          <a:p>
            <a:r>
              <a:rPr lang="fr-FR" dirty="0" smtClean="0"/>
              <a:t>IMC </a:t>
            </a:r>
            <a:r>
              <a:rPr lang="fr-FR" dirty="0" smtClean="0">
                <a:solidFill>
                  <a:srgbClr val="FF0000"/>
                </a:solidFill>
              </a:rPr>
              <a:t>48,8 kg/m</a:t>
            </a:r>
            <a:r>
              <a:rPr lang="fr-FR" baseline="30000" dirty="0" smtClean="0">
                <a:solidFill>
                  <a:srgbClr val="FF0000"/>
                </a:solidFill>
              </a:rPr>
              <a:t>2</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1"/>
                </a:solidFill>
              </a:rPr>
              <a:t>UTILITE DE LA CONSULTATION DIETETIQUE</a:t>
            </a:r>
            <a:endParaRPr lang="fr-FR" dirty="0">
              <a:solidFill>
                <a:schemeClr val="accent1"/>
              </a:solidFill>
            </a:endParaRPr>
          </a:p>
        </p:txBody>
      </p:sp>
      <p:sp>
        <p:nvSpPr>
          <p:cNvPr id="3" name="Espace réservé du contenu 2"/>
          <p:cNvSpPr>
            <a:spLocks noGrp="1"/>
          </p:cNvSpPr>
          <p:nvPr>
            <p:ph sz="quarter" idx="1"/>
          </p:nvPr>
        </p:nvSpPr>
        <p:spPr>
          <a:xfrm>
            <a:off x="107504" y="1665312"/>
            <a:ext cx="8964488" cy="4572000"/>
          </a:xfrm>
        </p:spPr>
        <p:txBody>
          <a:bodyPr>
            <a:normAutofit/>
          </a:bodyPr>
          <a:lstStyle/>
          <a:p>
            <a:r>
              <a:rPr lang="fr-FR" dirty="0" smtClean="0"/>
              <a:t>Mme W.A. </a:t>
            </a:r>
            <a:r>
              <a:rPr lang="fr-FR" dirty="0"/>
              <a:t>v</a:t>
            </a:r>
            <a:r>
              <a:rPr lang="fr-FR" dirty="0" smtClean="0"/>
              <a:t>ient en consultation avec un journal alimentaire sur lequel elle a noté ses prises alimentaires les 3 jours précédant la consultation</a:t>
            </a:r>
          </a:p>
          <a:p>
            <a:endParaRPr lang="fr-FR" dirty="0" smtClean="0"/>
          </a:p>
          <a:p>
            <a:r>
              <a:rPr lang="fr-FR" dirty="0" smtClean="0"/>
              <a:t>La consultation diététique permet de : </a:t>
            </a:r>
          </a:p>
          <a:p>
            <a:pPr>
              <a:buFont typeface="Wingdings" pitchFamily="2" charset="2"/>
              <a:buChar char="Ø"/>
            </a:pPr>
            <a:r>
              <a:rPr lang="fr-FR" dirty="0" smtClean="0"/>
              <a:t> vérifier </a:t>
            </a:r>
            <a:r>
              <a:rPr lang="fr-FR" dirty="0" smtClean="0">
                <a:solidFill>
                  <a:srgbClr val="FF0000"/>
                </a:solidFill>
              </a:rPr>
              <a:t>l’apport en calories et protéines</a:t>
            </a:r>
            <a:endParaRPr lang="fr-FR" dirty="0" smtClean="0"/>
          </a:p>
          <a:p>
            <a:pPr>
              <a:buFont typeface="Wingdings" pitchFamily="2" charset="2"/>
              <a:buChar char="Ø"/>
            </a:pPr>
            <a:r>
              <a:rPr lang="fr-FR" dirty="0" smtClean="0"/>
              <a:t> s’assurer d’une bonne </a:t>
            </a:r>
            <a:r>
              <a:rPr lang="fr-FR" dirty="0" smtClean="0">
                <a:solidFill>
                  <a:srgbClr val="FF0000"/>
                </a:solidFill>
              </a:rPr>
              <a:t>diversification </a:t>
            </a:r>
            <a:r>
              <a:rPr lang="fr-FR" dirty="0" smtClean="0"/>
              <a:t>(≠ monotonie)</a:t>
            </a:r>
          </a:p>
          <a:p>
            <a:pPr>
              <a:buFont typeface="Wingdings" pitchFamily="2" charset="2"/>
              <a:buChar char="Ø"/>
            </a:pPr>
            <a:r>
              <a:rPr lang="fr-FR" dirty="0"/>
              <a:t> </a:t>
            </a:r>
            <a:r>
              <a:rPr lang="fr-FR" dirty="0" smtClean="0"/>
              <a:t>améliorer si besoin les </a:t>
            </a:r>
            <a:r>
              <a:rPr lang="fr-FR" dirty="0" smtClean="0">
                <a:solidFill>
                  <a:srgbClr val="FF0000"/>
                </a:solidFill>
              </a:rPr>
              <a:t>effets secondaires digestifs</a:t>
            </a:r>
            <a:endParaRPr lang="fr-FR" dirty="0" smtClean="0"/>
          </a:p>
          <a:p>
            <a:pPr>
              <a:buNone/>
            </a:pPr>
            <a:endParaRPr lang="fr-FR" dirty="0" smtClean="0"/>
          </a:p>
          <a:p>
            <a:pPr>
              <a:buNone/>
            </a:pP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BILAN DIETETIQUE A M1</a:t>
            </a:r>
            <a:endParaRPr lang="fr-FR" dirty="0">
              <a:solidFill>
                <a:schemeClr val="accent1"/>
              </a:solidFill>
            </a:endParaRPr>
          </a:p>
        </p:txBody>
      </p:sp>
      <p:pic>
        <p:nvPicPr>
          <p:cNvPr id="4" name="Espace réservé du contenu 3"/>
          <p:cNvPicPr>
            <a:picLocks noGrp="1" noChangeAspect="1"/>
          </p:cNvPicPr>
          <p:nvPr>
            <p:ph sz="quarter" idx="1"/>
          </p:nvPr>
        </p:nvPicPr>
        <p:blipFill>
          <a:blip r:embed="rId2"/>
          <a:stretch>
            <a:fillRect/>
          </a:stretch>
        </p:blipFill>
        <p:spPr>
          <a:xfrm>
            <a:off x="1979713" y="1527175"/>
            <a:ext cx="5040560" cy="4572000"/>
          </a:xfrm>
          <a:prstGeom prst="rect">
            <a:avLst/>
          </a:prstGeom>
        </p:spPr>
      </p:pic>
    </p:spTree>
    <p:extLst>
      <p:ext uri="{BB962C8B-B14F-4D97-AF65-F5344CB8AC3E}">
        <p14:creationId xmlns:p14="http://schemas.microsoft.com/office/powerpoint/2010/main" val="34795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188640"/>
            <a:ext cx="8534400" cy="974976"/>
          </a:xfrm>
        </p:spPr>
        <p:txBody>
          <a:bodyPr>
            <a:normAutofit fontScale="90000"/>
          </a:bodyPr>
          <a:lstStyle/>
          <a:p>
            <a:r>
              <a:rPr lang="fr-FR" dirty="0" smtClean="0">
                <a:solidFill>
                  <a:schemeClr val="accent1"/>
                </a:solidFill>
              </a:rPr>
              <a:t>PRISE EN CHARGE </a:t>
            </a:r>
            <a:r>
              <a:rPr lang="fr-FR" smtClean="0">
                <a:solidFill>
                  <a:schemeClr val="accent1"/>
                </a:solidFill>
              </a:rPr>
              <a:t>CHIRURGICALE </a:t>
            </a:r>
            <a:br>
              <a:rPr lang="fr-FR" smtClean="0">
                <a:solidFill>
                  <a:schemeClr val="accent1"/>
                </a:solidFill>
              </a:rPr>
            </a:br>
            <a:r>
              <a:rPr lang="fr-FR" smtClean="0">
                <a:solidFill>
                  <a:schemeClr val="accent1"/>
                </a:solidFill>
              </a:rPr>
              <a:t>DE </a:t>
            </a:r>
            <a:r>
              <a:rPr lang="fr-FR" dirty="0" smtClean="0">
                <a:solidFill>
                  <a:schemeClr val="accent1"/>
                </a:solidFill>
              </a:rPr>
              <a:t>L’OBESITE</a:t>
            </a:r>
            <a:endParaRPr lang="fr-FR" dirty="0">
              <a:solidFill>
                <a:schemeClr val="accent1"/>
              </a:solidFill>
            </a:endParaRPr>
          </a:p>
        </p:txBody>
      </p:sp>
      <p:sp>
        <p:nvSpPr>
          <p:cNvPr id="4" name="Rectangle 3"/>
          <p:cNvSpPr/>
          <p:nvPr/>
        </p:nvSpPr>
        <p:spPr>
          <a:xfrm>
            <a:off x="197296" y="1758295"/>
            <a:ext cx="8839200" cy="2246769"/>
          </a:xfrm>
          <a:prstGeom prst="rect">
            <a:avLst/>
          </a:prstGeom>
        </p:spPr>
        <p:txBody>
          <a:bodyPr wrap="square">
            <a:spAutoFit/>
          </a:bodyPr>
          <a:lstStyle/>
          <a:p>
            <a:r>
              <a:rPr lang="fr-FR" altLang="fr-FR" sz="2800" dirty="0" smtClean="0"/>
              <a:t>Idéalement, la prise en charge de l’obésité par chirurgie </a:t>
            </a:r>
            <a:r>
              <a:rPr lang="fr-FR" altLang="fr-FR" sz="2800" dirty="0" err="1" smtClean="0"/>
              <a:t>bariatrique</a:t>
            </a:r>
            <a:r>
              <a:rPr lang="fr-FR" altLang="fr-FR" sz="2800" dirty="0" smtClean="0"/>
              <a:t> doit se décomposer en </a:t>
            </a:r>
            <a:r>
              <a:rPr lang="fr-FR" altLang="fr-FR" sz="2800" b="1" dirty="0" smtClean="0"/>
              <a:t>3 étapes</a:t>
            </a:r>
            <a:r>
              <a:rPr lang="fr-FR" altLang="fr-FR" sz="2800" dirty="0" smtClean="0"/>
              <a:t> </a:t>
            </a:r>
          </a:p>
          <a:p>
            <a:pPr lvl="1">
              <a:buFont typeface="Arial" pitchFamily="34" charset="0"/>
              <a:buChar char="•"/>
            </a:pPr>
            <a:r>
              <a:rPr lang="fr-FR" altLang="fr-FR" sz="2800" dirty="0"/>
              <a:t>l</a:t>
            </a:r>
            <a:r>
              <a:rPr lang="fr-FR" altLang="fr-FR" sz="2800" dirty="0" smtClean="0"/>
              <a:t>e suivi préopératoire</a:t>
            </a:r>
          </a:p>
          <a:p>
            <a:pPr lvl="1">
              <a:buFont typeface="Arial" pitchFamily="34" charset="0"/>
              <a:buChar char="•"/>
            </a:pPr>
            <a:r>
              <a:rPr lang="fr-FR" altLang="fr-FR" sz="2800" dirty="0"/>
              <a:t>l</a:t>
            </a:r>
            <a:r>
              <a:rPr lang="fr-FR" altLang="fr-FR" sz="2800" dirty="0" smtClean="0"/>
              <a:t>a période </a:t>
            </a:r>
            <a:r>
              <a:rPr lang="fr-FR" altLang="fr-FR" sz="2800" dirty="0" err="1" smtClean="0"/>
              <a:t>périopératoire</a:t>
            </a:r>
            <a:endParaRPr lang="fr-FR" altLang="fr-FR" sz="2800" dirty="0" smtClean="0"/>
          </a:p>
          <a:p>
            <a:pPr lvl="1">
              <a:buFont typeface="Arial" pitchFamily="34" charset="0"/>
              <a:buChar char="•"/>
            </a:pPr>
            <a:r>
              <a:rPr lang="fr-FR" altLang="fr-FR" sz="2800" dirty="0" smtClean="0"/>
              <a:t>le suivi postopératoire à court, moyen et long terme</a:t>
            </a:r>
          </a:p>
        </p:txBody>
      </p:sp>
      <p:sp>
        <p:nvSpPr>
          <p:cNvPr id="5" name="Espace réservé du contenu 2"/>
          <p:cNvSpPr>
            <a:spLocks noGrp="1"/>
          </p:cNvSpPr>
          <p:nvPr>
            <p:ph sz="quarter" idx="1"/>
          </p:nvPr>
        </p:nvSpPr>
        <p:spPr>
          <a:xfrm>
            <a:off x="316552" y="4725144"/>
            <a:ext cx="8503920" cy="1080120"/>
          </a:xfrm>
        </p:spPr>
        <p:txBody>
          <a:bodyPr/>
          <a:lstStyle/>
          <a:p>
            <a:pPr algn="ctr"/>
            <a:r>
              <a:rPr lang="fr-FR" dirty="0" smtClean="0"/>
              <a:t>SE FAIRE OPERER </a:t>
            </a:r>
          </a:p>
          <a:p>
            <a:pPr marL="0" indent="0" algn="ctr">
              <a:buNone/>
            </a:pPr>
            <a:r>
              <a:rPr lang="fr-FR" dirty="0" smtClean="0"/>
              <a:t>C’EST S’ENGAGER POUR TOUTE LA VIE !</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29744" y="1737320"/>
            <a:ext cx="8734744" cy="4572000"/>
          </a:xfrm>
        </p:spPr>
        <p:txBody>
          <a:bodyPr/>
          <a:lstStyle/>
          <a:p>
            <a:pPr>
              <a:buNone/>
            </a:pPr>
            <a:r>
              <a:rPr lang="fr-FR" dirty="0" smtClean="0"/>
              <a:t>Texture hachée, toujours des aliments cuits</a:t>
            </a:r>
          </a:p>
          <a:p>
            <a:pPr>
              <a:buNone/>
            </a:pPr>
            <a:endParaRPr lang="fr-FR" dirty="0" smtClean="0">
              <a:solidFill>
                <a:srgbClr val="FF0000"/>
              </a:solidFill>
            </a:endParaRPr>
          </a:p>
          <a:p>
            <a:pPr>
              <a:buNone/>
            </a:pPr>
            <a:r>
              <a:rPr lang="fr-FR" dirty="0" smtClean="0">
                <a:solidFill>
                  <a:srgbClr val="FF0000"/>
                </a:solidFill>
              </a:rPr>
              <a:t>Vomissements</a:t>
            </a:r>
            <a:r>
              <a:rPr lang="fr-FR" dirty="0" smtClean="0"/>
              <a:t> : en moyenne 2 fois par semaine</a:t>
            </a:r>
          </a:p>
          <a:p>
            <a:pPr>
              <a:spcBef>
                <a:spcPts val="0"/>
              </a:spcBef>
              <a:buNone/>
            </a:pPr>
            <a:endParaRPr lang="fr-FR" dirty="0" smtClean="0"/>
          </a:p>
          <a:p>
            <a:pPr>
              <a:spcBef>
                <a:spcPts val="0"/>
              </a:spcBef>
              <a:buNone/>
            </a:pPr>
            <a:r>
              <a:rPr lang="fr-FR" dirty="0" smtClean="0"/>
              <a:t>Après interrogatoire, il s’avère que les vomissement</a:t>
            </a:r>
          </a:p>
          <a:p>
            <a:pPr>
              <a:spcBef>
                <a:spcPts val="0"/>
              </a:spcBef>
              <a:buNone/>
            </a:pPr>
            <a:r>
              <a:rPr lang="fr-FR" dirty="0" smtClean="0"/>
              <a:t>ont  lieu quand les </a:t>
            </a:r>
            <a:r>
              <a:rPr lang="fr-FR" dirty="0" smtClean="0">
                <a:solidFill>
                  <a:srgbClr val="FF0000"/>
                </a:solidFill>
              </a:rPr>
              <a:t>volumes ingérés </a:t>
            </a:r>
            <a:r>
              <a:rPr lang="fr-FR" dirty="0" smtClean="0"/>
              <a:t>sont trop importants</a:t>
            </a:r>
          </a:p>
          <a:p>
            <a:pPr>
              <a:buNone/>
            </a:pPr>
            <a:endParaRPr lang="fr-FR" dirty="0" smtClean="0">
              <a:solidFill>
                <a:srgbClr val="FF0000"/>
              </a:solidFill>
            </a:endParaRPr>
          </a:p>
          <a:p>
            <a:pPr>
              <a:spcBef>
                <a:spcPts val="0"/>
              </a:spcBef>
              <a:buNone/>
            </a:pPr>
            <a:r>
              <a:rPr lang="fr-FR" dirty="0" smtClean="0">
                <a:solidFill>
                  <a:srgbClr val="FF0000"/>
                </a:solidFill>
              </a:rPr>
              <a:t>Quelles peuvent être les autres causes de vomissements </a:t>
            </a:r>
          </a:p>
          <a:p>
            <a:pPr>
              <a:spcBef>
                <a:spcPts val="0"/>
              </a:spcBef>
              <a:buNone/>
            </a:pPr>
            <a:r>
              <a:rPr lang="fr-FR" dirty="0" smtClean="0">
                <a:solidFill>
                  <a:srgbClr val="FF0000"/>
                </a:solidFill>
              </a:rPr>
              <a:t>(en dehors des problèmes liés au montage chirurgical ) ?</a:t>
            </a:r>
          </a:p>
          <a:p>
            <a:pPr>
              <a:buNone/>
            </a:pPr>
            <a:endParaRPr lang="fr-FR" dirty="0"/>
          </a:p>
        </p:txBody>
      </p:sp>
      <p:sp>
        <p:nvSpPr>
          <p:cNvPr id="5" name="Titre 1"/>
          <p:cNvSpPr>
            <a:spLocks noGrp="1"/>
          </p:cNvSpPr>
          <p:nvPr>
            <p:ph type="title"/>
          </p:nvPr>
        </p:nvSpPr>
        <p:spPr>
          <a:xfrm>
            <a:off x="286072" y="228600"/>
            <a:ext cx="8534400" cy="758952"/>
          </a:xfrm>
        </p:spPr>
        <p:txBody>
          <a:bodyPr/>
          <a:lstStyle/>
          <a:p>
            <a:r>
              <a:rPr lang="fr-FR" dirty="0" smtClean="0">
                <a:solidFill>
                  <a:schemeClr val="accent1"/>
                </a:solidFill>
              </a:rPr>
              <a:t>BILAN</a:t>
            </a:r>
            <a:r>
              <a:rPr lang="fr-FR" dirty="0" smtClean="0"/>
              <a:t> </a:t>
            </a:r>
            <a:r>
              <a:rPr lang="fr-FR" dirty="0" smtClean="0">
                <a:solidFill>
                  <a:schemeClr val="accent1"/>
                </a:solidFill>
              </a:rPr>
              <a:t>DIETETIQUE A M1</a:t>
            </a:r>
            <a:endParaRPr lang="fr-FR" dirty="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534400" cy="758952"/>
          </a:xfrm>
        </p:spPr>
        <p:txBody>
          <a:bodyPr>
            <a:normAutofit fontScale="90000"/>
          </a:bodyPr>
          <a:lstStyle/>
          <a:p>
            <a:r>
              <a:rPr lang="fr-FR" dirty="0" smtClean="0">
                <a:solidFill>
                  <a:schemeClr val="accent1"/>
                </a:solidFill>
              </a:rPr>
              <a:t>AUTRES CAUSES DE VOMISSEMENTS</a:t>
            </a:r>
            <a:br>
              <a:rPr lang="fr-FR" dirty="0" smtClean="0">
                <a:solidFill>
                  <a:schemeClr val="accent1"/>
                </a:solidFill>
              </a:rPr>
            </a:br>
            <a:r>
              <a:rPr lang="fr-FR" dirty="0" smtClean="0">
                <a:solidFill>
                  <a:schemeClr val="accent1"/>
                </a:solidFill>
              </a:rPr>
              <a:t>(hors problèmes liés au </a:t>
            </a:r>
            <a:r>
              <a:rPr lang="fr-FR" smtClean="0">
                <a:solidFill>
                  <a:schemeClr val="accent1"/>
                </a:solidFill>
              </a:rPr>
              <a:t>montage chirurgical)</a:t>
            </a:r>
            <a:endParaRPr lang="fr-FR" dirty="0">
              <a:solidFill>
                <a:schemeClr val="accent1"/>
              </a:solidFill>
            </a:endParaRPr>
          </a:p>
        </p:txBody>
      </p:sp>
      <p:sp>
        <p:nvSpPr>
          <p:cNvPr id="3" name="Espace réservé du contenu 2"/>
          <p:cNvSpPr>
            <a:spLocks noGrp="1"/>
          </p:cNvSpPr>
          <p:nvPr>
            <p:ph sz="quarter" idx="1"/>
          </p:nvPr>
        </p:nvSpPr>
        <p:spPr>
          <a:xfrm>
            <a:off x="827584" y="2319136"/>
            <a:ext cx="7545600" cy="3198096"/>
          </a:xfrm>
        </p:spPr>
        <p:txBody>
          <a:bodyPr/>
          <a:lstStyle/>
          <a:p>
            <a:r>
              <a:rPr lang="fr-FR" dirty="0" smtClean="0"/>
              <a:t>Tachyphagie</a:t>
            </a:r>
          </a:p>
          <a:p>
            <a:r>
              <a:rPr lang="fr-FR" dirty="0" smtClean="0"/>
              <a:t>Boissons au cours des repas</a:t>
            </a:r>
          </a:p>
          <a:p>
            <a:r>
              <a:rPr lang="fr-FR" dirty="0" smtClean="0"/>
              <a:t>Elargissement trop rapide de la texture</a:t>
            </a:r>
          </a:p>
          <a:p>
            <a:r>
              <a:rPr lang="fr-FR" dirty="0" smtClean="0"/>
              <a:t>Mauvaise mastication</a:t>
            </a:r>
          </a:p>
          <a:p>
            <a:r>
              <a:rPr lang="fr-FR" dirty="0" smtClean="0"/>
              <a:t>Stress</a:t>
            </a:r>
            <a:r>
              <a:rPr lang="is-IS" dirty="0" smtClean="0"/>
              <a:t>…</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371600" y="2819400"/>
            <a:ext cx="6400800" cy="2985864"/>
          </a:xfrm>
        </p:spPr>
        <p:txBody>
          <a:bodyPr>
            <a:normAutofit fontScale="25000" lnSpcReduction="20000"/>
          </a:bodyPr>
          <a:lstStyle/>
          <a:p>
            <a:pPr algn="l"/>
            <a:r>
              <a:rPr lang="fr-FR" sz="4800" b="0" cap="none" dirty="0" smtClean="0"/>
              <a:t>Perte de 12 Kg à 1 mois du by </a:t>
            </a:r>
            <a:r>
              <a:rPr lang="fr-FR" sz="4800" b="0" cap="none" dirty="0" err="1" smtClean="0"/>
              <a:t>pass</a:t>
            </a:r>
            <a:r>
              <a:rPr lang="fr-FR" sz="4800" b="0" cap="none" dirty="0" smtClean="0"/>
              <a:t>.</a:t>
            </a:r>
          </a:p>
          <a:p>
            <a:pPr algn="l"/>
            <a:r>
              <a:rPr lang="fr-FR" sz="4800" b="0" cap="none" dirty="0" smtClean="0"/>
              <a:t>Vomissements: 2 fois /semaine quand volume trop important.</a:t>
            </a:r>
          </a:p>
          <a:p>
            <a:pPr algn="l"/>
            <a:r>
              <a:rPr lang="fr-FR" sz="4800" b="0" cap="none" dirty="0" smtClean="0"/>
              <a:t>A du mal à digérer les viandes rouges.</a:t>
            </a:r>
          </a:p>
          <a:p>
            <a:pPr algn="l"/>
            <a:r>
              <a:rPr lang="fr-FR" sz="4800" b="0" cap="none" dirty="0" smtClean="0"/>
              <a:t>Observance de la supplémentation.</a:t>
            </a:r>
          </a:p>
          <a:p>
            <a:pPr algn="l"/>
            <a:r>
              <a:rPr lang="fr-FR" sz="4800" b="0" cap="none" dirty="0" smtClean="0"/>
              <a:t>Va bien , a vu le chirurgien qui lui a prescrit des séances de kiné.</a:t>
            </a:r>
          </a:p>
          <a:p>
            <a:pPr algn="l"/>
            <a:r>
              <a:rPr lang="fr-FR" sz="4800" b="0" cap="none" dirty="0" smtClean="0"/>
              <a:t>Boissons: 75 cl d’eau entre les repas.</a:t>
            </a:r>
          </a:p>
          <a:p>
            <a:pPr algn="l"/>
            <a:r>
              <a:rPr lang="fr-FR" sz="4800" b="0" cap="none" dirty="0" smtClean="0"/>
              <a:t>Conseils: supprimer la soupe et rajouter une protéine le soir.</a:t>
            </a:r>
          </a:p>
          <a:p>
            <a:pPr algn="l"/>
            <a:r>
              <a:rPr lang="fr-FR" sz="4800" b="0" cap="none" dirty="0"/>
              <a:t> </a:t>
            </a:r>
            <a:r>
              <a:rPr lang="fr-FR" sz="4800" b="0" cap="none" dirty="0" smtClean="0"/>
              <a:t>             Essayer d’atteindre progressivement 1 litre d’eau.</a:t>
            </a:r>
          </a:p>
          <a:p>
            <a:pPr algn="l"/>
            <a:r>
              <a:rPr lang="fr-FR" sz="4800" b="0" cap="none" dirty="0"/>
              <a:t> </a:t>
            </a:r>
            <a:r>
              <a:rPr lang="fr-FR" sz="4800" b="0" cap="none" dirty="0" smtClean="0"/>
              <a:t>             Elargir la texture, passer à des petits morceaux puis</a:t>
            </a:r>
            <a:endParaRPr lang="fr-FR" sz="4800" b="0" cap="none" dirty="0"/>
          </a:p>
          <a:p>
            <a:pPr algn="l"/>
            <a:r>
              <a:rPr lang="fr-FR" sz="4800" b="0" cap="none" dirty="0" smtClean="0"/>
              <a:t>              </a:t>
            </a:r>
            <a:r>
              <a:rPr lang="fr-FR" sz="4800" b="0" cap="none" dirty="0"/>
              <a:t>texture hachée.</a:t>
            </a:r>
            <a:endParaRPr lang="fr-FR" sz="4800" b="0" cap="none" dirty="0" smtClean="0"/>
          </a:p>
          <a:p>
            <a:pPr algn="l"/>
            <a:r>
              <a:rPr lang="fr-FR" sz="4800" b="0" cap="none" dirty="0"/>
              <a:t> </a:t>
            </a:r>
            <a:r>
              <a:rPr lang="fr-FR" sz="4800" b="0" cap="none" dirty="0" smtClean="0"/>
              <a:t>             Introduire fruits cuits , puis crudités.</a:t>
            </a:r>
          </a:p>
          <a:p>
            <a:pPr algn="l"/>
            <a:r>
              <a:rPr lang="fr-FR" sz="4800" b="0" cap="none" dirty="0"/>
              <a:t> </a:t>
            </a:r>
            <a:r>
              <a:rPr lang="fr-FR" sz="4800" b="0" cap="none" dirty="0" smtClean="0"/>
              <a:t>             Introduire 1 seul aliments nouveau /jour.</a:t>
            </a:r>
          </a:p>
          <a:p>
            <a:pPr algn="l"/>
            <a:r>
              <a:rPr lang="fr-FR" sz="4800" b="0" cap="none" dirty="0"/>
              <a:t> </a:t>
            </a:r>
            <a:r>
              <a:rPr lang="fr-FR" sz="4800" b="0" cap="none" dirty="0" smtClean="0"/>
              <a:t>             Si un aliment a du mal à passer, réessayer à nouveau</a:t>
            </a:r>
            <a:endParaRPr lang="fr-FR" b="0" cap="none" dirty="0" smtClean="0"/>
          </a:p>
          <a:p>
            <a:pPr algn="l"/>
            <a:r>
              <a:rPr lang="fr-FR" b="0" cap="none" dirty="0" smtClean="0"/>
              <a:t>                      </a:t>
            </a:r>
            <a:endParaRPr lang="fr-FR" b="0" cap="none" dirty="0"/>
          </a:p>
          <a:p>
            <a:pPr algn="l"/>
            <a:r>
              <a:rPr lang="fr-FR" b="0" cap="none" dirty="0" smtClean="0"/>
              <a:t>                      </a:t>
            </a:r>
            <a:r>
              <a:rPr lang="fr-FR" sz="4800" b="0" cap="none" dirty="0"/>
              <a:t>quelques jours plus tard.</a:t>
            </a:r>
          </a:p>
          <a:p>
            <a:pPr algn="l"/>
            <a:endParaRPr lang="fr-FR" b="0" cap="none" dirty="0" smtClean="0"/>
          </a:p>
          <a:p>
            <a:pPr algn="l"/>
            <a:endParaRPr lang="fr-FR" b="0" cap="none" dirty="0" smtClean="0"/>
          </a:p>
          <a:p>
            <a:pPr algn="l"/>
            <a:endParaRPr lang="fr-FR" b="0" cap="none" dirty="0"/>
          </a:p>
        </p:txBody>
      </p:sp>
      <p:sp>
        <p:nvSpPr>
          <p:cNvPr id="3" name="Titre 2"/>
          <p:cNvSpPr>
            <a:spLocks noGrp="1"/>
          </p:cNvSpPr>
          <p:nvPr>
            <p:ph type="ctrTitle"/>
          </p:nvPr>
        </p:nvSpPr>
        <p:spPr/>
        <p:txBody>
          <a:bodyPr/>
          <a:lstStyle/>
          <a:p>
            <a:r>
              <a:rPr lang="fr-FR" dirty="0" smtClean="0"/>
              <a:t>COMMENTAIRES SUR L’ENQUÊTE EN COURS</a:t>
            </a:r>
            <a:endParaRPr lang="fr-FR" dirty="0"/>
          </a:p>
        </p:txBody>
      </p:sp>
    </p:spTree>
    <p:extLst>
      <p:ext uri="{BB962C8B-B14F-4D97-AF65-F5344CB8AC3E}">
        <p14:creationId xmlns:p14="http://schemas.microsoft.com/office/powerpoint/2010/main" val="316883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BILAN DIETETIQUE A M3</a:t>
            </a:r>
            <a:endParaRPr lang="fr-FR" dirty="0">
              <a:solidFill>
                <a:schemeClr val="accent1"/>
              </a:solidFill>
            </a:endParaRPr>
          </a:p>
        </p:txBody>
      </p:sp>
      <p:sp>
        <p:nvSpPr>
          <p:cNvPr id="3" name="Espace réservé du contenu 2"/>
          <p:cNvSpPr>
            <a:spLocks noGrp="1"/>
          </p:cNvSpPr>
          <p:nvPr>
            <p:ph sz="quarter" idx="1"/>
          </p:nvPr>
        </p:nvSpPr>
        <p:spPr>
          <a:xfrm>
            <a:off x="316552" y="2060848"/>
            <a:ext cx="8503920" cy="2664296"/>
          </a:xfrm>
        </p:spPr>
        <p:txBody>
          <a:bodyPr/>
          <a:lstStyle/>
          <a:p>
            <a:pPr marL="0" indent="0">
              <a:buNone/>
            </a:pPr>
            <a:r>
              <a:rPr lang="fr-FR" dirty="0" smtClean="0"/>
              <a:t>Poids 120 Kg : perte de </a:t>
            </a:r>
            <a:r>
              <a:rPr lang="fr-FR" dirty="0" smtClean="0">
                <a:solidFill>
                  <a:srgbClr val="FF0000"/>
                </a:solidFill>
              </a:rPr>
              <a:t>25 Kg</a:t>
            </a:r>
          </a:p>
          <a:p>
            <a:pPr marL="0" indent="0">
              <a:buNone/>
            </a:pPr>
            <a:r>
              <a:rPr lang="fr-FR" dirty="0"/>
              <a:t>s</a:t>
            </a:r>
            <a:r>
              <a:rPr lang="fr-FR" dirty="0" smtClean="0"/>
              <a:t>oit une perte de </a:t>
            </a:r>
            <a:r>
              <a:rPr lang="fr-FR" dirty="0" smtClean="0">
                <a:solidFill>
                  <a:srgbClr val="FF0000"/>
                </a:solidFill>
              </a:rPr>
              <a:t>32% de son excès pondéral</a:t>
            </a:r>
            <a:endParaRPr lang="fr-FR" dirty="0" smtClean="0"/>
          </a:p>
          <a:p>
            <a:pPr marL="0" indent="0">
              <a:buNone/>
            </a:pPr>
            <a:endParaRPr lang="fr-FR" dirty="0"/>
          </a:p>
          <a:p>
            <a:pPr marL="0" indent="0">
              <a:buNone/>
            </a:pPr>
            <a:r>
              <a:rPr lang="fr-FR" dirty="0" smtClean="0"/>
              <a:t>Son bilan biologique montre une albuminémie à </a:t>
            </a:r>
            <a:r>
              <a:rPr lang="fr-FR" dirty="0" smtClean="0">
                <a:solidFill>
                  <a:srgbClr val="FF0000"/>
                </a:solidFill>
              </a:rPr>
              <a:t>28 g/l </a:t>
            </a:r>
            <a:r>
              <a:rPr lang="fr-FR" dirty="0" smtClean="0"/>
              <a:t>avec une CRP à 8 mg/l </a:t>
            </a:r>
          </a:p>
          <a:p>
            <a:pPr marL="0" indent="0">
              <a:buNone/>
            </a:pPr>
            <a:endParaRPr lang="fr-FR" dirty="0"/>
          </a:p>
        </p:txBody>
      </p:sp>
    </p:spTree>
    <p:extLst>
      <p:ext uri="{BB962C8B-B14F-4D97-AF65-F5344CB8AC3E}">
        <p14:creationId xmlns:p14="http://schemas.microsoft.com/office/powerpoint/2010/main" val="568372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BILAN DIETETIQUE A M3</a:t>
            </a:r>
            <a:endParaRPr lang="fr-FR" dirty="0">
              <a:solidFill>
                <a:schemeClr val="accent1"/>
              </a:solidFill>
            </a:endParaRPr>
          </a:p>
        </p:txBody>
      </p:sp>
      <p:pic>
        <p:nvPicPr>
          <p:cNvPr id="4" name="Espace réservé du contenu 3"/>
          <p:cNvPicPr>
            <a:picLocks noGrp="1" noChangeAspect="1"/>
          </p:cNvPicPr>
          <p:nvPr>
            <p:ph sz="quarter" idx="1"/>
          </p:nvPr>
        </p:nvPicPr>
        <p:blipFill>
          <a:blip r:embed="rId2"/>
          <a:stretch>
            <a:fillRect/>
          </a:stretch>
        </p:blipFill>
        <p:spPr>
          <a:xfrm>
            <a:off x="2267745" y="1527175"/>
            <a:ext cx="4752528" cy="4572000"/>
          </a:xfrm>
          <a:prstGeom prst="rect">
            <a:avLst/>
          </a:prstGeom>
        </p:spPr>
      </p:pic>
    </p:spTree>
    <p:extLst>
      <p:ext uri="{BB962C8B-B14F-4D97-AF65-F5344CB8AC3E}">
        <p14:creationId xmlns:p14="http://schemas.microsoft.com/office/powerpoint/2010/main" val="3599279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01752" y="1844824"/>
            <a:ext cx="8503920" cy="3342112"/>
          </a:xfrm>
        </p:spPr>
        <p:txBody>
          <a:bodyPr/>
          <a:lstStyle/>
          <a:p>
            <a:pPr algn="ctr"/>
            <a:endParaRPr lang="fr-FR" dirty="0" smtClean="0"/>
          </a:p>
          <a:p>
            <a:pPr algn="ctr"/>
            <a:endParaRPr lang="fr-FR" dirty="0"/>
          </a:p>
          <a:p>
            <a:pPr algn="ctr"/>
            <a:endParaRPr lang="fr-FR" dirty="0" smtClean="0"/>
          </a:p>
          <a:p>
            <a:pPr algn="ctr"/>
            <a:r>
              <a:rPr lang="fr-FR" dirty="0" smtClean="0"/>
              <a:t>Que conseillez-vous ? </a:t>
            </a:r>
          </a:p>
        </p:txBody>
      </p:sp>
      <p:sp>
        <p:nvSpPr>
          <p:cNvPr id="4" name="Titre 1"/>
          <p:cNvSpPr>
            <a:spLocks noGrp="1"/>
          </p:cNvSpPr>
          <p:nvPr>
            <p:ph type="title"/>
          </p:nvPr>
        </p:nvSpPr>
        <p:spPr>
          <a:xfrm>
            <a:off x="286072" y="228600"/>
            <a:ext cx="8534400" cy="758952"/>
          </a:xfrm>
        </p:spPr>
        <p:txBody>
          <a:bodyPr/>
          <a:lstStyle/>
          <a:p>
            <a:r>
              <a:rPr lang="fr-FR" dirty="0" smtClean="0">
                <a:solidFill>
                  <a:schemeClr val="accent1"/>
                </a:solidFill>
              </a:rPr>
              <a:t>CONCLUSION CS</a:t>
            </a:r>
            <a:r>
              <a:rPr lang="fr-FR" dirty="0" smtClean="0"/>
              <a:t> </a:t>
            </a:r>
            <a:r>
              <a:rPr lang="fr-FR" dirty="0" smtClean="0">
                <a:solidFill>
                  <a:schemeClr val="accent1"/>
                </a:solidFill>
              </a:rPr>
              <a:t>DIETETIQUE M3</a:t>
            </a:r>
            <a:endParaRPr lang="fr-FR" dirty="0">
              <a:solidFill>
                <a:schemeClr val="accent1"/>
              </a:solidFill>
            </a:endParaRPr>
          </a:p>
        </p:txBody>
      </p:sp>
    </p:spTree>
    <p:extLst>
      <p:ext uri="{BB962C8B-B14F-4D97-AF65-F5344CB8AC3E}">
        <p14:creationId xmlns:p14="http://schemas.microsoft.com/office/powerpoint/2010/main" val="194976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86072" y="228600"/>
            <a:ext cx="8534400" cy="758952"/>
          </a:xfrm>
        </p:spPr>
        <p:txBody>
          <a:bodyPr/>
          <a:lstStyle/>
          <a:p>
            <a:r>
              <a:rPr lang="fr-FR" dirty="0" smtClean="0">
                <a:solidFill>
                  <a:schemeClr val="accent1"/>
                </a:solidFill>
              </a:rPr>
              <a:t>CONCLUSION CS</a:t>
            </a:r>
            <a:r>
              <a:rPr lang="fr-FR" dirty="0" smtClean="0"/>
              <a:t> </a:t>
            </a:r>
            <a:r>
              <a:rPr lang="fr-FR" dirty="0" smtClean="0">
                <a:solidFill>
                  <a:schemeClr val="accent1"/>
                </a:solidFill>
              </a:rPr>
              <a:t>DIETETIQUE M3</a:t>
            </a:r>
            <a:endParaRPr lang="fr-FR" dirty="0">
              <a:solidFill>
                <a:schemeClr val="accent1"/>
              </a:solidFill>
            </a:endParaRPr>
          </a:p>
        </p:txBody>
      </p:sp>
      <p:sp>
        <p:nvSpPr>
          <p:cNvPr id="6" name="Espace réservé du contenu 2"/>
          <p:cNvSpPr txBox="1">
            <a:spLocks/>
          </p:cNvSpPr>
          <p:nvPr/>
        </p:nvSpPr>
        <p:spPr>
          <a:xfrm>
            <a:off x="251520" y="1916832"/>
            <a:ext cx="8640960" cy="396044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spcBef>
                <a:spcPts val="1200"/>
              </a:spcBef>
              <a:buFont typeface="Arial" charset="0"/>
              <a:buChar char="•"/>
            </a:pPr>
            <a:r>
              <a:rPr lang="fr-FR" sz="2400" dirty="0" err="1" smtClean="0"/>
              <a:t>Hypoalbuminémie</a:t>
            </a:r>
            <a:r>
              <a:rPr lang="fr-FR" sz="2400" dirty="0" smtClean="0"/>
              <a:t> </a:t>
            </a:r>
            <a:r>
              <a:rPr lang="fr-FR" sz="2400" dirty="0" smtClean="0">
                <a:sym typeface="Wingdings"/>
              </a:rPr>
              <a:t> dénutrition </a:t>
            </a:r>
            <a:r>
              <a:rPr lang="fr-FR" sz="2400" dirty="0" err="1" smtClean="0">
                <a:sym typeface="Wingdings"/>
              </a:rPr>
              <a:t>protéino</a:t>
            </a:r>
            <a:r>
              <a:rPr lang="fr-FR" sz="2400" dirty="0" smtClean="0">
                <a:sym typeface="Wingdings"/>
              </a:rPr>
              <a:t>-énergétique </a:t>
            </a:r>
          </a:p>
          <a:p>
            <a:pPr>
              <a:spcBef>
                <a:spcPts val="1200"/>
              </a:spcBef>
              <a:buFont typeface="Arial" charset="0"/>
              <a:buChar char="•"/>
            </a:pPr>
            <a:endParaRPr lang="fr-FR" sz="2000" dirty="0" smtClean="0"/>
          </a:p>
          <a:p>
            <a:pPr>
              <a:spcBef>
                <a:spcPts val="1200"/>
              </a:spcBef>
              <a:buFont typeface="Arial" charset="0"/>
              <a:buChar char="•"/>
            </a:pPr>
            <a:r>
              <a:rPr lang="fr-FR" sz="2400" dirty="0" smtClean="0"/>
              <a:t>Augmenter les apports en protéines notamment le soir et remplacer les laitages par du fromage</a:t>
            </a:r>
          </a:p>
          <a:p>
            <a:pPr>
              <a:spcBef>
                <a:spcPts val="1200"/>
              </a:spcBef>
              <a:buFont typeface="Arial" charset="0"/>
              <a:buChar char="•"/>
            </a:pPr>
            <a:r>
              <a:rPr lang="fr-FR" sz="2400" dirty="0" smtClean="0"/>
              <a:t>Possibilité de consommer du pain enrichi en protéines</a:t>
            </a:r>
          </a:p>
          <a:p>
            <a:pPr>
              <a:spcBef>
                <a:spcPts val="1200"/>
              </a:spcBef>
              <a:buFont typeface="Arial" charset="0"/>
              <a:buChar char="•"/>
            </a:pPr>
            <a:r>
              <a:rPr lang="fr-FR" sz="2400" dirty="0" smtClean="0"/>
              <a:t>Possibilité d’utiliser des poudres de protéines</a:t>
            </a:r>
          </a:p>
          <a:p>
            <a:pPr>
              <a:spcBef>
                <a:spcPts val="1200"/>
              </a:spcBef>
              <a:buFont typeface="Arial" charset="0"/>
              <a:buChar char="•"/>
            </a:pPr>
            <a:r>
              <a:rPr lang="fr-FR" sz="2400" dirty="0" smtClean="0"/>
              <a:t>Remplacer la collation par un CNO HP</a:t>
            </a:r>
          </a:p>
          <a:p>
            <a:pPr>
              <a:spcBef>
                <a:spcPts val="1200"/>
              </a:spcBef>
              <a:buFont typeface="Arial" charset="0"/>
              <a:buChar char="•"/>
            </a:pPr>
            <a:r>
              <a:rPr lang="fr-FR" sz="2400" dirty="0" smtClean="0"/>
              <a:t>Poursuivre l’activité physique</a:t>
            </a:r>
          </a:p>
        </p:txBody>
      </p:sp>
    </p:spTree>
    <p:extLst>
      <p:ext uri="{BB962C8B-B14F-4D97-AF65-F5344CB8AC3E}">
        <p14:creationId xmlns:p14="http://schemas.microsoft.com/office/powerpoint/2010/main" val="1843713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361950" y="304800"/>
            <a:ext cx="8420100" cy="850900"/>
          </a:xfrm>
          <a:prstGeom prst="rect">
            <a:avLst/>
          </a:prstGeom>
        </p:spPr>
      </p:pic>
      <p:pic>
        <p:nvPicPr>
          <p:cNvPr id="5" name="Image 4"/>
          <p:cNvPicPr>
            <a:picLocks noChangeAspect="1"/>
          </p:cNvPicPr>
          <p:nvPr/>
        </p:nvPicPr>
        <p:blipFill>
          <a:blip r:embed="rId3" cstate="print"/>
          <a:stretch>
            <a:fillRect/>
          </a:stretch>
        </p:blipFill>
        <p:spPr>
          <a:xfrm>
            <a:off x="228600" y="1981200"/>
            <a:ext cx="4114800" cy="3048000"/>
          </a:xfrm>
          <a:prstGeom prst="rect">
            <a:avLst/>
          </a:prstGeom>
        </p:spPr>
      </p:pic>
      <p:pic>
        <p:nvPicPr>
          <p:cNvPr id="6" name="Image 5"/>
          <p:cNvPicPr>
            <a:picLocks noChangeAspect="1"/>
          </p:cNvPicPr>
          <p:nvPr/>
        </p:nvPicPr>
        <p:blipFill>
          <a:blip r:embed="rId4" cstate="print"/>
          <a:stretch>
            <a:fillRect/>
          </a:stretch>
        </p:blipFill>
        <p:spPr>
          <a:xfrm>
            <a:off x="4572000" y="1917700"/>
            <a:ext cx="4038600" cy="3263900"/>
          </a:xfrm>
          <a:prstGeom prst="rect">
            <a:avLst/>
          </a:prstGeom>
        </p:spPr>
      </p:pic>
      <p:pic>
        <p:nvPicPr>
          <p:cNvPr id="7" name="Image 6"/>
          <p:cNvPicPr>
            <a:picLocks noChangeAspect="1"/>
          </p:cNvPicPr>
          <p:nvPr/>
        </p:nvPicPr>
        <p:blipFill>
          <a:blip r:embed="rId5" cstate="print"/>
          <a:stretch>
            <a:fillRect/>
          </a:stretch>
        </p:blipFill>
        <p:spPr>
          <a:xfrm>
            <a:off x="2209800" y="5194300"/>
            <a:ext cx="4927600" cy="1206500"/>
          </a:xfrm>
          <a:prstGeom prst="rect">
            <a:avLst/>
          </a:prstGeom>
        </p:spPr>
      </p:pic>
      <p:sp>
        <p:nvSpPr>
          <p:cNvPr id="8" name="Rectangle 7"/>
          <p:cNvSpPr/>
          <p:nvPr/>
        </p:nvSpPr>
        <p:spPr>
          <a:xfrm>
            <a:off x="5517245" y="6505599"/>
            <a:ext cx="3582071" cy="307777"/>
          </a:xfrm>
          <a:prstGeom prst="rect">
            <a:avLst/>
          </a:prstGeom>
        </p:spPr>
        <p:txBody>
          <a:bodyPr wrap="none">
            <a:spAutoFit/>
          </a:bodyPr>
          <a:lstStyle/>
          <a:p>
            <a:pPr algn="r"/>
            <a:r>
              <a:rPr lang="fr-FR" sz="1400" i="1" dirty="0" err="1" smtClean="0">
                <a:solidFill>
                  <a:prstClr val="black"/>
                </a:solidFill>
              </a:rPr>
              <a:t>Andreu</a:t>
            </a:r>
            <a:r>
              <a:rPr lang="fr-FR" sz="1400" i="1" dirty="0" smtClean="0">
                <a:solidFill>
                  <a:prstClr val="black"/>
                </a:solidFill>
              </a:rPr>
              <a:t> A et al. </a:t>
            </a:r>
            <a:r>
              <a:rPr lang="fr-FR" sz="1400" i="1" dirty="0" err="1" smtClean="0">
                <a:solidFill>
                  <a:prstClr val="black"/>
                </a:solidFill>
              </a:rPr>
              <a:t>Obes</a:t>
            </a:r>
            <a:r>
              <a:rPr lang="fr-FR" sz="1400" i="1" dirty="0" smtClean="0">
                <a:solidFill>
                  <a:prstClr val="black"/>
                </a:solidFill>
              </a:rPr>
              <a:t> </a:t>
            </a:r>
            <a:r>
              <a:rPr lang="fr-FR" sz="1400" i="1" dirty="0" err="1" smtClean="0">
                <a:solidFill>
                  <a:prstClr val="black"/>
                </a:solidFill>
              </a:rPr>
              <a:t>Surg</a:t>
            </a:r>
            <a:r>
              <a:rPr lang="fr-FR" sz="1400" i="1" dirty="0" smtClean="0">
                <a:solidFill>
                  <a:prstClr val="black"/>
                </a:solidFill>
              </a:rPr>
              <a:t> 2010;20:1509–1515 </a:t>
            </a:r>
          </a:p>
        </p:txBody>
      </p:sp>
      <p:sp>
        <p:nvSpPr>
          <p:cNvPr id="9" name="ZoneTexte 8"/>
          <p:cNvSpPr txBox="1"/>
          <p:nvPr/>
        </p:nvSpPr>
        <p:spPr>
          <a:xfrm>
            <a:off x="1237671" y="3797300"/>
            <a:ext cx="762000" cy="253916"/>
          </a:xfrm>
          <a:prstGeom prst="rect">
            <a:avLst/>
          </a:prstGeom>
          <a:noFill/>
        </p:spPr>
        <p:txBody>
          <a:bodyPr wrap="square" rtlCol="0">
            <a:spAutoFit/>
          </a:bodyPr>
          <a:lstStyle/>
          <a:p>
            <a:r>
              <a:rPr lang="fr-FR" sz="1050" dirty="0" smtClean="0">
                <a:solidFill>
                  <a:prstClr val="black"/>
                </a:solidFill>
              </a:rPr>
              <a:t>63,4%</a:t>
            </a:r>
            <a:endParaRPr lang="fr-FR" sz="1050" dirty="0">
              <a:solidFill>
                <a:prstClr val="black"/>
              </a:solidFill>
            </a:endParaRPr>
          </a:p>
        </p:txBody>
      </p:sp>
      <p:sp>
        <p:nvSpPr>
          <p:cNvPr id="10" name="ZoneTexte 9"/>
          <p:cNvSpPr txBox="1"/>
          <p:nvPr/>
        </p:nvSpPr>
        <p:spPr>
          <a:xfrm>
            <a:off x="2369840" y="3807023"/>
            <a:ext cx="762000" cy="253916"/>
          </a:xfrm>
          <a:prstGeom prst="rect">
            <a:avLst/>
          </a:prstGeom>
          <a:noFill/>
        </p:spPr>
        <p:txBody>
          <a:bodyPr wrap="square" rtlCol="0">
            <a:spAutoFit/>
          </a:bodyPr>
          <a:lstStyle/>
          <a:p>
            <a:r>
              <a:rPr lang="fr-FR" sz="1050" dirty="0" smtClean="0">
                <a:solidFill>
                  <a:prstClr val="black"/>
                </a:solidFill>
              </a:rPr>
              <a:t>50,5%</a:t>
            </a:r>
            <a:endParaRPr lang="fr-FR" sz="1050" dirty="0">
              <a:solidFill>
                <a:prstClr val="black"/>
              </a:solidFill>
            </a:endParaRPr>
          </a:p>
        </p:txBody>
      </p:sp>
      <p:sp>
        <p:nvSpPr>
          <p:cNvPr id="11" name="ZoneTexte 10"/>
          <p:cNvSpPr txBox="1"/>
          <p:nvPr/>
        </p:nvSpPr>
        <p:spPr>
          <a:xfrm>
            <a:off x="3521968" y="3807023"/>
            <a:ext cx="762000" cy="253916"/>
          </a:xfrm>
          <a:prstGeom prst="rect">
            <a:avLst/>
          </a:prstGeom>
          <a:noFill/>
        </p:spPr>
        <p:txBody>
          <a:bodyPr wrap="square" rtlCol="0">
            <a:spAutoFit/>
          </a:bodyPr>
          <a:lstStyle/>
          <a:p>
            <a:r>
              <a:rPr lang="fr-FR" sz="1050" dirty="0" smtClean="0">
                <a:solidFill>
                  <a:prstClr val="black"/>
                </a:solidFill>
              </a:rPr>
              <a:t>33,7%</a:t>
            </a:r>
            <a:endParaRPr lang="fr-FR" sz="1050" dirty="0">
              <a:solidFill>
                <a:prstClr val="black"/>
              </a:solidFill>
            </a:endParaRPr>
          </a:p>
        </p:txBody>
      </p:sp>
      <p:sp>
        <p:nvSpPr>
          <p:cNvPr id="12" name="ZoneTexte 11"/>
          <p:cNvSpPr txBox="1"/>
          <p:nvPr/>
        </p:nvSpPr>
        <p:spPr>
          <a:xfrm>
            <a:off x="1219200" y="3654623"/>
            <a:ext cx="762000" cy="253916"/>
          </a:xfrm>
          <a:prstGeom prst="rect">
            <a:avLst/>
          </a:prstGeom>
          <a:noFill/>
        </p:spPr>
        <p:txBody>
          <a:bodyPr wrap="square" rtlCol="0">
            <a:spAutoFit/>
          </a:bodyPr>
          <a:lstStyle/>
          <a:p>
            <a:r>
              <a:rPr lang="fr-FR" sz="1050" dirty="0" smtClean="0">
                <a:solidFill>
                  <a:prstClr val="black"/>
                </a:solidFill>
              </a:rPr>
              <a:t>+CNO</a:t>
            </a:r>
            <a:endParaRPr lang="fr-FR" sz="1050" dirty="0">
              <a:solidFill>
                <a:prstClr val="black"/>
              </a:solidFill>
            </a:endParaRPr>
          </a:p>
        </p:txBody>
      </p:sp>
      <p:sp>
        <p:nvSpPr>
          <p:cNvPr id="13" name="ZoneTexte 12"/>
          <p:cNvSpPr txBox="1"/>
          <p:nvPr/>
        </p:nvSpPr>
        <p:spPr>
          <a:xfrm>
            <a:off x="2362200" y="3657600"/>
            <a:ext cx="762000" cy="253916"/>
          </a:xfrm>
          <a:prstGeom prst="rect">
            <a:avLst/>
          </a:prstGeom>
          <a:noFill/>
        </p:spPr>
        <p:txBody>
          <a:bodyPr wrap="square" rtlCol="0">
            <a:spAutoFit/>
          </a:bodyPr>
          <a:lstStyle/>
          <a:p>
            <a:r>
              <a:rPr lang="fr-FR" sz="1050" dirty="0" smtClean="0">
                <a:solidFill>
                  <a:prstClr val="black"/>
                </a:solidFill>
              </a:rPr>
              <a:t>+CNO</a:t>
            </a:r>
            <a:endParaRPr lang="fr-FR" sz="1050" dirty="0">
              <a:solidFill>
                <a:prstClr val="black"/>
              </a:solidFill>
            </a:endParaRPr>
          </a:p>
        </p:txBody>
      </p:sp>
      <p:sp>
        <p:nvSpPr>
          <p:cNvPr id="14" name="ZoneTexte 13"/>
          <p:cNvSpPr txBox="1"/>
          <p:nvPr/>
        </p:nvSpPr>
        <p:spPr>
          <a:xfrm>
            <a:off x="3505200" y="3657600"/>
            <a:ext cx="762000" cy="253916"/>
          </a:xfrm>
          <a:prstGeom prst="rect">
            <a:avLst/>
          </a:prstGeom>
          <a:noFill/>
        </p:spPr>
        <p:txBody>
          <a:bodyPr wrap="square" rtlCol="0">
            <a:spAutoFit/>
          </a:bodyPr>
          <a:lstStyle/>
          <a:p>
            <a:r>
              <a:rPr lang="fr-FR" sz="1050" dirty="0" smtClean="0">
                <a:solidFill>
                  <a:prstClr val="black"/>
                </a:solidFill>
              </a:rPr>
              <a:t>+CNO</a:t>
            </a:r>
            <a:endParaRPr lang="fr-FR" sz="1050" dirty="0">
              <a:solidFill>
                <a:prstClr val="black"/>
              </a:solidFill>
            </a:endParaRPr>
          </a:p>
        </p:txBody>
      </p:sp>
      <p:sp>
        <p:nvSpPr>
          <p:cNvPr id="15" name="ZoneTexte 14"/>
          <p:cNvSpPr txBox="1"/>
          <p:nvPr/>
        </p:nvSpPr>
        <p:spPr>
          <a:xfrm>
            <a:off x="5538192" y="4218801"/>
            <a:ext cx="762000" cy="253916"/>
          </a:xfrm>
          <a:prstGeom prst="rect">
            <a:avLst/>
          </a:prstGeom>
          <a:noFill/>
        </p:spPr>
        <p:txBody>
          <a:bodyPr wrap="square" rtlCol="0">
            <a:spAutoFit/>
          </a:bodyPr>
          <a:lstStyle/>
          <a:p>
            <a:r>
              <a:rPr lang="fr-FR" sz="1050" dirty="0" smtClean="0">
                <a:solidFill>
                  <a:prstClr val="black"/>
                </a:solidFill>
              </a:rPr>
              <a:t>63,4%</a:t>
            </a:r>
            <a:endParaRPr lang="fr-FR" sz="1050" dirty="0">
              <a:solidFill>
                <a:prstClr val="black"/>
              </a:solidFill>
            </a:endParaRPr>
          </a:p>
        </p:txBody>
      </p:sp>
      <p:sp>
        <p:nvSpPr>
          <p:cNvPr id="16" name="ZoneTexte 15"/>
          <p:cNvSpPr txBox="1"/>
          <p:nvPr/>
        </p:nvSpPr>
        <p:spPr>
          <a:xfrm>
            <a:off x="6705600" y="4215824"/>
            <a:ext cx="762000" cy="253916"/>
          </a:xfrm>
          <a:prstGeom prst="rect">
            <a:avLst/>
          </a:prstGeom>
          <a:noFill/>
        </p:spPr>
        <p:txBody>
          <a:bodyPr wrap="square" rtlCol="0">
            <a:spAutoFit/>
          </a:bodyPr>
          <a:lstStyle/>
          <a:p>
            <a:r>
              <a:rPr lang="fr-FR" sz="1050" dirty="0" smtClean="0">
                <a:solidFill>
                  <a:prstClr val="black"/>
                </a:solidFill>
              </a:rPr>
              <a:t>50,5%</a:t>
            </a:r>
            <a:endParaRPr lang="fr-FR" sz="1050" dirty="0">
              <a:solidFill>
                <a:prstClr val="black"/>
              </a:solidFill>
            </a:endParaRPr>
          </a:p>
        </p:txBody>
      </p:sp>
      <p:sp>
        <p:nvSpPr>
          <p:cNvPr id="17" name="ZoneTexte 16"/>
          <p:cNvSpPr txBox="1"/>
          <p:nvPr/>
        </p:nvSpPr>
        <p:spPr>
          <a:xfrm>
            <a:off x="7848600" y="4215824"/>
            <a:ext cx="762000" cy="253916"/>
          </a:xfrm>
          <a:prstGeom prst="rect">
            <a:avLst/>
          </a:prstGeom>
          <a:noFill/>
        </p:spPr>
        <p:txBody>
          <a:bodyPr wrap="square" rtlCol="0">
            <a:spAutoFit/>
          </a:bodyPr>
          <a:lstStyle/>
          <a:p>
            <a:r>
              <a:rPr lang="fr-FR" sz="1050" dirty="0" smtClean="0">
                <a:solidFill>
                  <a:prstClr val="black"/>
                </a:solidFill>
              </a:rPr>
              <a:t>33,7%</a:t>
            </a:r>
            <a:endParaRPr lang="fr-FR" sz="1050" dirty="0">
              <a:solidFill>
                <a:prstClr val="black"/>
              </a:solidFill>
            </a:endParaRPr>
          </a:p>
        </p:txBody>
      </p:sp>
      <p:sp>
        <p:nvSpPr>
          <p:cNvPr id="18" name="ZoneTexte 17"/>
          <p:cNvSpPr txBox="1"/>
          <p:nvPr/>
        </p:nvSpPr>
        <p:spPr>
          <a:xfrm>
            <a:off x="5508104" y="4077072"/>
            <a:ext cx="762000" cy="253916"/>
          </a:xfrm>
          <a:prstGeom prst="rect">
            <a:avLst/>
          </a:prstGeom>
          <a:noFill/>
        </p:spPr>
        <p:txBody>
          <a:bodyPr wrap="square" rtlCol="0">
            <a:spAutoFit/>
          </a:bodyPr>
          <a:lstStyle/>
          <a:p>
            <a:r>
              <a:rPr lang="fr-FR" sz="1050" dirty="0" smtClean="0">
                <a:solidFill>
                  <a:prstClr val="black"/>
                </a:solidFill>
              </a:rPr>
              <a:t>+CNO</a:t>
            </a:r>
            <a:endParaRPr lang="fr-FR" sz="1050" dirty="0">
              <a:solidFill>
                <a:prstClr val="black"/>
              </a:solidFill>
            </a:endParaRPr>
          </a:p>
        </p:txBody>
      </p:sp>
      <p:sp>
        <p:nvSpPr>
          <p:cNvPr id="19" name="ZoneTexte 18"/>
          <p:cNvSpPr txBox="1"/>
          <p:nvPr/>
        </p:nvSpPr>
        <p:spPr>
          <a:xfrm>
            <a:off x="6705600" y="4066401"/>
            <a:ext cx="762000" cy="253916"/>
          </a:xfrm>
          <a:prstGeom prst="rect">
            <a:avLst/>
          </a:prstGeom>
          <a:noFill/>
        </p:spPr>
        <p:txBody>
          <a:bodyPr wrap="square" rtlCol="0">
            <a:spAutoFit/>
          </a:bodyPr>
          <a:lstStyle/>
          <a:p>
            <a:r>
              <a:rPr lang="fr-FR" sz="1050" dirty="0" smtClean="0">
                <a:solidFill>
                  <a:prstClr val="black"/>
                </a:solidFill>
              </a:rPr>
              <a:t>+CNO</a:t>
            </a:r>
            <a:endParaRPr lang="fr-FR" sz="1050" dirty="0">
              <a:solidFill>
                <a:prstClr val="black"/>
              </a:solidFill>
            </a:endParaRPr>
          </a:p>
        </p:txBody>
      </p:sp>
      <p:sp>
        <p:nvSpPr>
          <p:cNvPr id="20" name="ZoneTexte 19"/>
          <p:cNvSpPr txBox="1"/>
          <p:nvPr/>
        </p:nvSpPr>
        <p:spPr>
          <a:xfrm>
            <a:off x="7848600" y="4066401"/>
            <a:ext cx="762000" cy="253916"/>
          </a:xfrm>
          <a:prstGeom prst="rect">
            <a:avLst/>
          </a:prstGeom>
          <a:noFill/>
        </p:spPr>
        <p:txBody>
          <a:bodyPr wrap="square" rtlCol="0">
            <a:spAutoFit/>
          </a:bodyPr>
          <a:lstStyle/>
          <a:p>
            <a:r>
              <a:rPr lang="fr-FR" sz="1050" dirty="0" smtClean="0">
                <a:solidFill>
                  <a:prstClr val="black"/>
                </a:solidFill>
              </a:rPr>
              <a:t>+CNO</a:t>
            </a:r>
            <a:endParaRPr lang="fr-FR" sz="1050" dirty="0">
              <a:solidFill>
                <a:prstClr val="black"/>
              </a:solidFill>
            </a:endParaRPr>
          </a:p>
        </p:txBody>
      </p:sp>
      <p:sp>
        <p:nvSpPr>
          <p:cNvPr id="21" name="ZoneTexte 20"/>
          <p:cNvSpPr txBox="1"/>
          <p:nvPr/>
        </p:nvSpPr>
        <p:spPr>
          <a:xfrm>
            <a:off x="1905000" y="1371600"/>
            <a:ext cx="6248400" cy="400110"/>
          </a:xfrm>
          <a:prstGeom prst="rect">
            <a:avLst/>
          </a:prstGeom>
          <a:noFill/>
        </p:spPr>
        <p:txBody>
          <a:bodyPr wrap="square" rtlCol="0">
            <a:spAutoFit/>
          </a:bodyPr>
          <a:lstStyle/>
          <a:p>
            <a:pPr algn="ctr"/>
            <a:r>
              <a:rPr lang="fr-FR" sz="2000" b="1" i="1" dirty="0" smtClean="0">
                <a:solidFill>
                  <a:srgbClr val="000090"/>
                </a:solidFill>
              </a:rPr>
              <a:t>101 patients, 2/3 by-pass - 1/3 </a:t>
            </a:r>
            <a:r>
              <a:rPr lang="fr-FR" sz="2000" b="1" i="1" dirty="0" err="1" smtClean="0">
                <a:solidFill>
                  <a:srgbClr val="000090"/>
                </a:solidFill>
              </a:rPr>
              <a:t>sleeve</a:t>
            </a:r>
            <a:r>
              <a:rPr lang="fr-FR" sz="2000" b="1" i="1" dirty="0" smtClean="0">
                <a:solidFill>
                  <a:srgbClr val="000090"/>
                </a:solidFill>
              </a:rPr>
              <a:t> </a:t>
            </a:r>
            <a:r>
              <a:rPr lang="fr-FR" sz="2000" b="1" i="1" dirty="0" err="1" smtClean="0">
                <a:solidFill>
                  <a:srgbClr val="000090"/>
                </a:solidFill>
              </a:rPr>
              <a:t>gastrectomy</a:t>
            </a:r>
            <a:endParaRPr lang="fr-FR" sz="2000" b="1" i="1" dirty="0">
              <a:solidFill>
                <a:srgbClr val="000090"/>
              </a:solidFill>
            </a:endParaRPr>
          </a:p>
        </p:txBody>
      </p:sp>
      <p:sp>
        <p:nvSpPr>
          <p:cNvPr id="22" name="ZoneTexte 21"/>
          <p:cNvSpPr txBox="1"/>
          <p:nvPr/>
        </p:nvSpPr>
        <p:spPr>
          <a:xfrm>
            <a:off x="914400" y="2633246"/>
            <a:ext cx="1281336" cy="338554"/>
          </a:xfrm>
          <a:prstGeom prst="rect">
            <a:avLst/>
          </a:prstGeom>
          <a:noFill/>
        </p:spPr>
        <p:txBody>
          <a:bodyPr wrap="square" rtlCol="0">
            <a:spAutoFit/>
          </a:bodyPr>
          <a:lstStyle/>
          <a:p>
            <a:r>
              <a:rPr lang="fr-FR" sz="1600" b="1" dirty="0" err="1" smtClean="0">
                <a:solidFill>
                  <a:srgbClr val="000090"/>
                </a:solidFill>
              </a:rPr>
              <a:t>Prot</a:t>
            </a:r>
            <a:r>
              <a:rPr lang="fr-FR" sz="1600" b="1" dirty="0" smtClean="0">
                <a:solidFill>
                  <a:srgbClr val="000090"/>
                </a:solidFill>
              </a:rPr>
              <a:t> &gt; 60 g/j</a:t>
            </a:r>
            <a:endParaRPr lang="fr-FR" sz="1600" b="1" dirty="0">
              <a:solidFill>
                <a:srgbClr val="000090"/>
              </a:solidFill>
            </a:endParaRPr>
          </a:p>
        </p:txBody>
      </p:sp>
      <p:sp>
        <p:nvSpPr>
          <p:cNvPr id="23" name="ZoneTexte 22"/>
          <p:cNvSpPr txBox="1"/>
          <p:nvPr/>
        </p:nvSpPr>
        <p:spPr>
          <a:xfrm>
            <a:off x="5105400" y="2667000"/>
            <a:ext cx="3429000" cy="338554"/>
          </a:xfrm>
          <a:prstGeom prst="rect">
            <a:avLst/>
          </a:prstGeom>
          <a:noFill/>
        </p:spPr>
        <p:txBody>
          <a:bodyPr wrap="square" rtlCol="0">
            <a:spAutoFit/>
          </a:bodyPr>
          <a:lstStyle/>
          <a:p>
            <a:r>
              <a:rPr lang="fr-FR" sz="1600" b="1" dirty="0" err="1" smtClean="0">
                <a:solidFill>
                  <a:srgbClr val="000090"/>
                </a:solidFill>
              </a:rPr>
              <a:t>Prot</a:t>
            </a:r>
            <a:r>
              <a:rPr lang="fr-FR" sz="1600" b="1" dirty="0" smtClean="0">
                <a:solidFill>
                  <a:srgbClr val="000090"/>
                </a:solidFill>
              </a:rPr>
              <a:t> &gt; 1,2 g/kg poids idéal/j</a:t>
            </a:r>
            <a:endParaRPr lang="fr-FR" sz="1600" b="1" dirty="0">
              <a:solidFill>
                <a:srgbClr val="000090"/>
              </a:solidFill>
            </a:endParaRPr>
          </a:p>
        </p:txBody>
      </p:sp>
      <p:sp>
        <p:nvSpPr>
          <p:cNvPr id="24" name="ZoneTexte 23"/>
          <p:cNvSpPr txBox="1"/>
          <p:nvPr/>
        </p:nvSpPr>
        <p:spPr>
          <a:xfrm>
            <a:off x="1115616" y="1916832"/>
            <a:ext cx="2736304" cy="276999"/>
          </a:xfrm>
          <a:prstGeom prst="rect">
            <a:avLst/>
          </a:prstGeom>
          <a:noFill/>
        </p:spPr>
        <p:txBody>
          <a:bodyPr wrap="square" rtlCol="0">
            <a:spAutoFit/>
          </a:bodyPr>
          <a:lstStyle/>
          <a:p>
            <a:r>
              <a:rPr lang="fr-FR" sz="1200" dirty="0" smtClean="0">
                <a:solidFill>
                  <a:prstClr val="black"/>
                </a:solidFill>
              </a:rPr>
              <a:t>CNO : complément nutritionnel oral</a:t>
            </a:r>
            <a:endParaRPr lang="fr-FR" sz="1200" dirty="0">
              <a:solidFill>
                <a:prstClr val="black"/>
              </a:solidFill>
            </a:endParaRPr>
          </a:p>
        </p:txBody>
      </p:sp>
    </p:spTree>
    <p:extLst>
      <p:ext uri="{BB962C8B-B14F-4D97-AF65-F5344CB8AC3E}">
        <p14:creationId xmlns:p14="http://schemas.microsoft.com/office/powerpoint/2010/main" val="1309291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BILAN DIETETIQUE A M6</a:t>
            </a:r>
            <a:endParaRPr lang="fr-FR" dirty="0">
              <a:solidFill>
                <a:schemeClr val="accent1"/>
              </a:solidFill>
            </a:endParaRPr>
          </a:p>
        </p:txBody>
      </p:sp>
      <p:sp>
        <p:nvSpPr>
          <p:cNvPr id="3" name="Espace réservé du contenu 2"/>
          <p:cNvSpPr>
            <a:spLocks noGrp="1"/>
          </p:cNvSpPr>
          <p:nvPr>
            <p:ph sz="quarter" idx="1"/>
          </p:nvPr>
        </p:nvSpPr>
        <p:spPr>
          <a:xfrm>
            <a:off x="251520" y="1953344"/>
            <a:ext cx="8662736" cy="4067944"/>
          </a:xfrm>
        </p:spPr>
        <p:txBody>
          <a:bodyPr/>
          <a:lstStyle/>
          <a:p>
            <a:pPr marL="0" lvl="0" indent="0">
              <a:buClr>
                <a:srgbClr val="D16349"/>
              </a:buClr>
              <a:buNone/>
            </a:pPr>
            <a:r>
              <a:rPr lang="fr-FR" dirty="0">
                <a:solidFill>
                  <a:prstClr val="black"/>
                </a:solidFill>
              </a:rPr>
              <a:t>Poids </a:t>
            </a:r>
            <a:r>
              <a:rPr lang="fr-FR" dirty="0" smtClean="0">
                <a:solidFill>
                  <a:prstClr val="black"/>
                </a:solidFill>
              </a:rPr>
              <a:t>110 </a:t>
            </a:r>
            <a:r>
              <a:rPr lang="fr-FR" dirty="0">
                <a:solidFill>
                  <a:prstClr val="black"/>
                </a:solidFill>
              </a:rPr>
              <a:t>Kg : perte de </a:t>
            </a:r>
            <a:r>
              <a:rPr lang="fr-FR" dirty="0" smtClean="0">
                <a:solidFill>
                  <a:srgbClr val="FF0000"/>
                </a:solidFill>
              </a:rPr>
              <a:t>35 </a:t>
            </a:r>
            <a:r>
              <a:rPr lang="fr-FR" dirty="0">
                <a:solidFill>
                  <a:srgbClr val="FF0000"/>
                </a:solidFill>
              </a:rPr>
              <a:t>Kg </a:t>
            </a:r>
          </a:p>
          <a:p>
            <a:pPr marL="0" lvl="0" indent="0">
              <a:buClr>
                <a:srgbClr val="D16349"/>
              </a:buClr>
              <a:buNone/>
            </a:pPr>
            <a:r>
              <a:rPr lang="fr-FR" dirty="0">
                <a:solidFill>
                  <a:prstClr val="black"/>
                </a:solidFill>
              </a:rPr>
              <a:t>Soit une perte de </a:t>
            </a:r>
            <a:r>
              <a:rPr lang="fr-FR" dirty="0" smtClean="0">
                <a:solidFill>
                  <a:srgbClr val="FF0000"/>
                </a:solidFill>
              </a:rPr>
              <a:t>45,5 </a:t>
            </a:r>
            <a:r>
              <a:rPr lang="fr-FR" dirty="0">
                <a:solidFill>
                  <a:srgbClr val="FF0000"/>
                </a:solidFill>
              </a:rPr>
              <a:t>% de son excès </a:t>
            </a:r>
            <a:r>
              <a:rPr lang="fr-FR" dirty="0" smtClean="0">
                <a:solidFill>
                  <a:srgbClr val="FF0000"/>
                </a:solidFill>
              </a:rPr>
              <a:t>pondéral</a:t>
            </a:r>
            <a:endParaRPr lang="fr-FR" dirty="0" smtClean="0">
              <a:solidFill>
                <a:prstClr val="black"/>
              </a:solidFill>
            </a:endParaRPr>
          </a:p>
          <a:p>
            <a:pPr marL="0" lvl="0" indent="0">
              <a:buClr>
                <a:srgbClr val="D16349"/>
              </a:buClr>
              <a:buNone/>
            </a:pPr>
            <a:r>
              <a:rPr lang="fr-FR" dirty="0" smtClean="0">
                <a:solidFill>
                  <a:prstClr val="black"/>
                </a:solidFill>
              </a:rPr>
              <a:t>IMC: </a:t>
            </a:r>
            <a:r>
              <a:rPr lang="fr-FR" dirty="0" smtClean="0">
                <a:solidFill>
                  <a:srgbClr val="FF0000"/>
                </a:solidFill>
              </a:rPr>
              <a:t>40,4 kg/m²</a:t>
            </a:r>
          </a:p>
          <a:p>
            <a:pPr marL="0" indent="0">
              <a:buNone/>
            </a:pPr>
            <a:r>
              <a:rPr lang="fr-FR" dirty="0" smtClean="0"/>
              <a:t>La patiente va bien , elle poursuit son activité physique, n’a plus de malaises et son albuminémie est de 36 g/l .</a:t>
            </a:r>
          </a:p>
          <a:p>
            <a:pPr marL="0" indent="0">
              <a:buNone/>
            </a:pPr>
            <a:endParaRPr lang="fr-FR" sz="1200" dirty="0" smtClean="0"/>
          </a:p>
          <a:p>
            <a:pPr marL="0" indent="0">
              <a:buNone/>
            </a:pPr>
            <a:r>
              <a:rPr lang="fr-FR" dirty="0" smtClean="0"/>
              <a:t>Elle a pris un CNO/jour pendant plusieurs semaines.</a:t>
            </a:r>
          </a:p>
          <a:p>
            <a:pPr marL="0" indent="0">
              <a:buNone/>
            </a:pPr>
            <a:endParaRPr lang="fr-FR" sz="1200" dirty="0"/>
          </a:p>
          <a:p>
            <a:pPr marL="0" indent="0">
              <a:buNone/>
            </a:pPr>
            <a:r>
              <a:rPr lang="fr-FR" dirty="0"/>
              <a:t>Bonne observance du traitement </a:t>
            </a:r>
            <a:r>
              <a:rPr lang="fr-FR" dirty="0" smtClean="0"/>
              <a:t>vitaminique</a:t>
            </a:r>
          </a:p>
          <a:p>
            <a:pPr marL="0" indent="0">
              <a:buNone/>
            </a:pPr>
            <a:endParaRPr lang="fr-FR" dirty="0"/>
          </a:p>
        </p:txBody>
      </p:sp>
    </p:spTree>
    <p:extLst>
      <p:ext uri="{BB962C8B-B14F-4D97-AF65-F5344CB8AC3E}">
        <p14:creationId xmlns:p14="http://schemas.microsoft.com/office/powerpoint/2010/main" val="1859702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CONSULTATION DIETETIQUE M6</a:t>
            </a:r>
            <a:endParaRPr lang="fr-FR" dirty="0">
              <a:solidFill>
                <a:schemeClr val="accent1"/>
              </a:solidFill>
            </a:endParaRPr>
          </a:p>
        </p:txBody>
      </p:sp>
      <p:pic>
        <p:nvPicPr>
          <p:cNvPr id="4" name="Espace réservé du contenu 3"/>
          <p:cNvPicPr>
            <a:picLocks noGrp="1" noChangeAspect="1"/>
          </p:cNvPicPr>
          <p:nvPr>
            <p:ph sz="quarter" idx="1"/>
          </p:nvPr>
        </p:nvPicPr>
        <p:blipFill>
          <a:blip r:embed="rId2"/>
          <a:stretch>
            <a:fillRect/>
          </a:stretch>
        </p:blipFill>
        <p:spPr>
          <a:xfrm>
            <a:off x="2123728" y="1527175"/>
            <a:ext cx="4968552" cy="4572000"/>
          </a:xfrm>
          <a:prstGeom prst="rect">
            <a:avLst/>
          </a:prstGeom>
        </p:spPr>
      </p:pic>
    </p:spTree>
    <p:extLst>
      <p:ext uri="{BB962C8B-B14F-4D97-AF65-F5344CB8AC3E}">
        <p14:creationId xmlns:p14="http://schemas.microsoft.com/office/powerpoint/2010/main" val="358025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4"/>
          <p:cNvGrpSpPr>
            <a:grpSpLocks/>
          </p:cNvGrpSpPr>
          <p:nvPr/>
        </p:nvGrpSpPr>
        <p:grpSpPr bwMode="auto">
          <a:xfrm>
            <a:off x="2772320" y="1133500"/>
            <a:ext cx="3671888" cy="495300"/>
            <a:chOff x="2555776" y="1103927"/>
            <a:chExt cx="3672408" cy="494664"/>
          </a:xfrm>
        </p:grpSpPr>
        <p:sp>
          <p:nvSpPr>
            <p:cNvPr id="4" name="Rectangle 3"/>
            <p:cNvSpPr/>
            <p:nvPr/>
          </p:nvSpPr>
          <p:spPr>
            <a:xfrm>
              <a:off x="2555776" y="1103927"/>
              <a:ext cx="3672408" cy="4946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379" name="ZoneTexte 5"/>
            <p:cNvSpPr txBox="1">
              <a:spLocks noChangeArrowheads="1"/>
            </p:cNvSpPr>
            <p:nvPr/>
          </p:nvSpPr>
          <p:spPr bwMode="auto">
            <a:xfrm>
              <a:off x="3095836" y="1166593"/>
              <a:ext cx="2592288" cy="369332"/>
            </a:xfrm>
            <a:prstGeom prst="rect">
              <a:avLst/>
            </a:prstGeom>
            <a:noFill/>
            <a:ln w="9525">
              <a:noFill/>
              <a:miter lim="800000"/>
              <a:headEnd/>
              <a:tailEnd/>
            </a:ln>
          </p:spPr>
          <p:txBody>
            <a:bodyPr>
              <a:spAutoFit/>
            </a:bodyPr>
            <a:lstStyle/>
            <a:p>
              <a:r>
                <a:rPr lang="fr-FR" altLang="fr-FR" dirty="0"/>
                <a:t>Réunion d’information</a:t>
              </a:r>
            </a:p>
          </p:txBody>
        </p:sp>
      </p:grpSp>
      <p:sp>
        <p:nvSpPr>
          <p:cNvPr id="15363" name="ZoneTexte 9"/>
          <p:cNvSpPr txBox="1">
            <a:spLocks noChangeArrowheads="1"/>
          </p:cNvSpPr>
          <p:nvPr/>
        </p:nvSpPr>
        <p:spPr bwMode="auto">
          <a:xfrm>
            <a:off x="6322801" y="3366998"/>
            <a:ext cx="2520950" cy="923330"/>
          </a:xfrm>
          <a:prstGeom prst="rect">
            <a:avLst/>
          </a:prstGeom>
          <a:noFill/>
          <a:ln w="9525">
            <a:noFill/>
            <a:miter lim="800000"/>
            <a:headEnd/>
            <a:tailEnd/>
          </a:ln>
        </p:spPr>
        <p:txBody>
          <a:bodyPr>
            <a:spAutoFit/>
          </a:bodyPr>
          <a:lstStyle/>
          <a:p>
            <a:pPr algn="ctr"/>
            <a:r>
              <a:rPr lang="fr-FR" altLang="fr-FR" b="1" dirty="0" smtClean="0"/>
              <a:t>Ambulatoire</a:t>
            </a:r>
          </a:p>
          <a:p>
            <a:pPr algn="ctr"/>
            <a:r>
              <a:rPr lang="fr-FR" altLang="fr-FR" dirty="0" smtClean="0"/>
              <a:t>Complément de </a:t>
            </a:r>
          </a:p>
          <a:p>
            <a:pPr algn="ctr"/>
            <a:r>
              <a:rPr lang="fr-FR" altLang="fr-FR" dirty="0" smtClean="0"/>
              <a:t>bilan paraclinique</a:t>
            </a:r>
            <a:endParaRPr lang="fr-FR" altLang="fr-FR" dirty="0"/>
          </a:p>
        </p:txBody>
      </p:sp>
      <p:grpSp>
        <p:nvGrpSpPr>
          <p:cNvPr id="3" name="Groupe 13"/>
          <p:cNvGrpSpPr>
            <a:grpSpLocks/>
          </p:cNvGrpSpPr>
          <p:nvPr/>
        </p:nvGrpSpPr>
        <p:grpSpPr bwMode="auto">
          <a:xfrm>
            <a:off x="2771800" y="2224088"/>
            <a:ext cx="3671888" cy="493712"/>
            <a:chOff x="2531733" y="2023623"/>
            <a:chExt cx="3672408" cy="494664"/>
          </a:xfrm>
        </p:grpSpPr>
        <p:sp>
          <p:nvSpPr>
            <p:cNvPr id="15376" name="ZoneTexte 6"/>
            <p:cNvSpPr txBox="1">
              <a:spLocks noChangeArrowheads="1"/>
            </p:cNvSpPr>
            <p:nvPr/>
          </p:nvSpPr>
          <p:spPr bwMode="auto">
            <a:xfrm>
              <a:off x="3132661" y="2060848"/>
              <a:ext cx="2518638" cy="369332"/>
            </a:xfrm>
            <a:prstGeom prst="rect">
              <a:avLst/>
            </a:prstGeom>
            <a:noFill/>
            <a:ln w="9525">
              <a:noFill/>
              <a:miter lim="800000"/>
              <a:headEnd/>
              <a:tailEnd/>
            </a:ln>
          </p:spPr>
          <p:txBody>
            <a:bodyPr wrap="none">
              <a:spAutoFit/>
            </a:bodyPr>
            <a:lstStyle/>
            <a:p>
              <a:r>
                <a:rPr lang="fr-FR" altLang="fr-FR" dirty="0"/>
                <a:t>Consultation médicale </a:t>
              </a:r>
            </a:p>
          </p:txBody>
        </p:sp>
        <p:sp>
          <p:nvSpPr>
            <p:cNvPr id="11" name="Rectangle 10"/>
            <p:cNvSpPr/>
            <p:nvPr/>
          </p:nvSpPr>
          <p:spPr>
            <a:xfrm>
              <a:off x="2531733" y="2023623"/>
              <a:ext cx="3672408" cy="4946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5" name="Groupe 12"/>
          <p:cNvGrpSpPr>
            <a:grpSpLocks/>
          </p:cNvGrpSpPr>
          <p:nvPr/>
        </p:nvGrpSpPr>
        <p:grpSpPr bwMode="auto">
          <a:xfrm>
            <a:off x="196850" y="3354388"/>
            <a:ext cx="2327274" cy="2031325"/>
            <a:chOff x="196935" y="3015250"/>
            <a:chExt cx="2327387" cy="2031486"/>
          </a:xfrm>
        </p:grpSpPr>
        <p:sp>
          <p:nvSpPr>
            <p:cNvPr id="15374" name="ZoneTexte 7"/>
            <p:cNvSpPr txBox="1">
              <a:spLocks noChangeArrowheads="1"/>
            </p:cNvSpPr>
            <p:nvPr/>
          </p:nvSpPr>
          <p:spPr bwMode="auto">
            <a:xfrm>
              <a:off x="430098" y="3015250"/>
              <a:ext cx="2053866" cy="2031486"/>
            </a:xfrm>
            <a:prstGeom prst="rect">
              <a:avLst/>
            </a:prstGeom>
            <a:noFill/>
            <a:ln w="9525">
              <a:noFill/>
              <a:miter lim="800000"/>
              <a:headEnd/>
              <a:tailEnd/>
            </a:ln>
          </p:spPr>
          <p:txBody>
            <a:bodyPr wrap="none">
              <a:spAutoFit/>
            </a:bodyPr>
            <a:lstStyle/>
            <a:p>
              <a:r>
                <a:rPr lang="fr-FR" altLang="fr-FR" b="1" dirty="0"/>
                <a:t>Hôpital de jour</a:t>
              </a:r>
            </a:p>
            <a:p>
              <a:endParaRPr lang="fr-FR" altLang="fr-FR" dirty="0"/>
            </a:p>
            <a:p>
              <a:r>
                <a:rPr lang="fr-FR" altLang="fr-FR" dirty="0"/>
                <a:t>Cs </a:t>
              </a:r>
              <a:r>
                <a:rPr lang="fr-FR" altLang="fr-FR" dirty="0" smtClean="0"/>
                <a:t> Chirurgien</a:t>
              </a:r>
              <a:endParaRPr lang="fr-FR" altLang="fr-FR" dirty="0"/>
            </a:p>
            <a:p>
              <a:r>
                <a:rPr lang="fr-FR" altLang="fr-FR" dirty="0" smtClean="0"/>
                <a:t>Cs  Psychiatre</a:t>
              </a:r>
            </a:p>
            <a:p>
              <a:r>
                <a:rPr lang="fr-FR" altLang="fr-FR" dirty="0" smtClean="0"/>
                <a:t>Bilan paraclinique</a:t>
              </a:r>
            </a:p>
            <a:p>
              <a:endParaRPr lang="fr-FR" altLang="fr-FR" dirty="0"/>
            </a:p>
            <a:p>
              <a:endParaRPr lang="fr-FR" altLang="fr-FR" dirty="0"/>
            </a:p>
          </p:txBody>
        </p:sp>
        <p:sp>
          <p:nvSpPr>
            <p:cNvPr id="12" name="Rectangle 11"/>
            <p:cNvSpPr/>
            <p:nvPr/>
          </p:nvSpPr>
          <p:spPr>
            <a:xfrm>
              <a:off x="196935" y="3015250"/>
              <a:ext cx="2327387" cy="15145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6" name="Groupe 17"/>
          <p:cNvGrpSpPr>
            <a:grpSpLocks/>
          </p:cNvGrpSpPr>
          <p:nvPr/>
        </p:nvGrpSpPr>
        <p:grpSpPr bwMode="auto">
          <a:xfrm>
            <a:off x="2671217" y="3329782"/>
            <a:ext cx="3744416" cy="3078162"/>
            <a:chOff x="2828730" y="3353944"/>
            <a:chExt cx="3003410" cy="3077865"/>
          </a:xfrm>
        </p:grpSpPr>
        <p:sp>
          <p:nvSpPr>
            <p:cNvPr id="15372" name="ZoneTexte 8"/>
            <p:cNvSpPr txBox="1">
              <a:spLocks noChangeArrowheads="1"/>
            </p:cNvSpPr>
            <p:nvPr/>
          </p:nvSpPr>
          <p:spPr bwMode="auto">
            <a:xfrm>
              <a:off x="2951820" y="3429000"/>
              <a:ext cx="2880320" cy="2862046"/>
            </a:xfrm>
            <a:prstGeom prst="rect">
              <a:avLst/>
            </a:prstGeom>
            <a:noFill/>
            <a:ln w="9525">
              <a:noFill/>
              <a:miter lim="800000"/>
              <a:headEnd/>
              <a:tailEnd/>
            </a:ln>
          </p:spPr>
          <p:txBody>
            <a:bodyPr>
              <a:spAutoFit/>
            </a:bodyPr>
            <a:lstStyle/>
            <a:p>
              <a:pPr algn="ctr"/>
              <a:r>
                <a:rPr lang="fr-FR" altLang="fr-FR" b="1" dirty="0"/>
                <a:t>Programme d’ETP</a:t>
              </a:r>
            </a:p>
            <a:p>
              <a:pPr>
                <a:buFont typeface="Wingdings" pitchFamily="2" charset="2"/>
                <a:buChar char="Ø"/>
              </a:pPr>
              <a:r>
                <a:rPr lang="fr-FR" altLang="fr-FR" dirty="0" smtClean="0"/>
                <a:t>1 diagnostic éducatif </a:t>
              </a:r>
              <a:endParaRPr lang="fr-FR" altLang="fr-FR" dirty="0"/>
            </a:p>
            <a:p>
              <a:pPr>
                <a:buFont typeface="Wingdings" pitchFamily="2" charset="2"/>
                <a:buChar char="Ø"/>
              </a:pPr>
              <a:r>
                <a:rPr lang="fr-FR" altLang="fr-FR" dirty="0"/>
                <a:t>4 ateliers </a:t>
              </a:r>
              <a:r>
                <a:rPr lang="fr-FR" altLang="fr-FR" dirty="0" smtClean="0"/>
                <a:t> diététiques :</a:t>
              </a:r>
            </a:p>
            <a:p>
              <a:pPr>
                <a:buFont typeface="Arial" pitchFamily="34" charset="0"/>
                <a:buChar char="•"/>
              </a:pPr>
              <a:r>
                <a:rPr lang="fr-FR" altLang="fr-FR" dirty="0" smtClean="0"/>
                <a:t> sensations alimentaires</a:t>
              </a:r>
            </a:p>
            <a:p>
              <a:pPr>
                <a:buFont typeface="Arial" pitchFamily="34" charset="0"/>
                <a:buChar char="•"/>
              </a:pPr>
              <a:r>
                <a:rPr lang="fr-FR" altLang="fr-FR" dirty="0" smtClean="0"/>
                <a:t> croyances alimentaires</a:t>
              </a:r>
            </a:p>
            <a:p>
              <a:pPr>
                <a:buFont typeface="Arial" pitchFamily="34" charset="0"/>
                <a:buChar char="•"/>
              </a:pPr>
              <a:r>
                <a:rPr lang="fr-FR" altLang="fr-FR" dirty="0" smtClean="0"/>
                <a:t> dégustation</a:t>
              </a:r>
            </a:p>
            <a:p>
              <a:pPr>
                <a:buFont typeface="Arial" pitchFamily="34" charset="0"/>
                <a:buChar char="•"/>
              </a:pPr>
              <a:r>
                <a:rPr lang="fr-FR" altLang="fr-FR" dirty="0" smtClean="0"/>
                <a:t> alimentation post-gastroplastie</a:t>
              </a:r>
            </a:p>
            <a:p>
              <a:pPr>
                <a:buFont typeface="Wingdings" pitchFamily="2" charset="2"/>
                <a:buChar char="Ø"/>
              </a:pPr>
              <a:r>
                <a:rPr lang="fr-FR" altLang="fr-FR" dirty="0" smtClean="0"/>
                <a:t>1 atelier psy : </a:t>
              </a:r>
            </a:p>
            <a:p>
              <a:pPr marL="285750" indent="-285750">
                <a:buFont typeface="Arial" charset="0"/>
                <a:buChar char="•"/>
              </a:pPr>
              <a:r>
                <a:rPr lang="fr-FR" altLang="fr-FR" dirty="0" smtClean="0"/>
                <a:t>émotions et alimentation</a:t>
              </a:r>
            </a:p>
            <a:p>
              <a:endParaRPr lang="fr-FR" altLang="fr-FR" dirty="0"/>
            </a:p>
          </p:txBody>
        </p:sp>
        <p:sp>
          <p:nvSpPr>
            <p:cNvPr id="16" name="Rectangle 15"/>
            <p:cNvSpPr/>
            <p:nvPr/>
          </p:nvSpPr>
          <p:spPr>
            <a:xfrm>
              <a:off x="2828730" y="3353944"/>
              <a:ext cx="2952612" cy="307786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7" name="Rectangle 16"/>
          <p:cNvSpPr/>
          <p:nvPr/>
        </p:nvSpPr>
        <p:spPr>
          <a:xfrm>
            <a:off x="6127847" y="3330575"/>
            <a:ext cx="2592387" cy="121443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Flèche vers le bas 24"/>
          <p:cNvSpPr/>
          <p:nvPr/>
        </p:nvSpPr>
        <p:spPr>
          <a:xfrm>
            <a:off x="4330033" y="1682862"/>
            <a:ext cx="477837" cy="368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Flèche vers le bas 25"/>
          <p:cNvSpPr/>
          <p:nvPr/>
        </p:nvSpPr>
        <p:spPr>
          <a:xfrm>
            <a:off x="4355976" y="2860551"/>
            <a:ext cx="477837" cy="352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Flèche vers le bas 26"/>
          <p:cNvSpPr/>
          <p:nvPr/>
        </p:nvSpPr>
        <p:spPr>
          <a:xfrm>
            <a:off x="1121568" y="2911476"/>
            <a:ext cx="477837" cy="344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Flèche vers le bas 27"/>
          <p:cNvSpPr/>
          <p:nvPr/>
        </p:nvSpPr>
        <p:spPr>
          <a:xfrm>
            <a:off x="7344357" y="2860675"/>
            <a:ext cx="477837" cy="395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Titre 1"/>
          <p:cNvSpPr txBox="1">
            <a:spLocks/>
          </p:cNvSpPr>
          <p:nvPr/>
        </p:nvSpPr>
        <p:spPr>
          <a:xfrm>
            <a:off x="323528" y="293784"/>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fr-FR" dirty="0" smtClean="0">
                <a:solidFill>
                  <a:schemeClr val="accent1"/>
                </a:solidFill>
              </a:rPr>
              <a:t>Prise en charge CHU Conception Marseille</a:t>
            </a:r>
            <a:endParaRPr lang="fr-FR" dirty="0">
              <a:solidFill>
                <a:schemeClr val="accen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1"/>
                </a:solidFill>
              </a:rPr>
              <a:t>COMMENTAIRE SUR L’ ENQUÊTE EN COURS</a:t>
            </a:r>
            <a:endParaRPr lang="fr-FR" dirty="0">
              <a:solidFill>
                <a:schemeClr val="accent1"/>
              </a:solidFill>
            </a:endParaRPr>
          </a:p>
        </p:txBody>
      </p:sp>
      <p:sp>
        <p:nvSpPr>
          <p:cNvPr id="3" name="Espace réservé du contenu 2"/>
          <p:cNvSpPr>
            <a:spLocks noGrp="1"/>
          </p:cNvSpPr>
          <p:nvPr>
            <p:ph sz="quarter" idx="1"/>
          </p:nvPr>
        </p:nvSpPr>
        <p:spPr>
          <a:xfrm>
            <a:off x="179512" y="2103112"/>
            <a:ext cx="8827448" cy="3558136"/>
          </a:xfrm>
        </p:spPr>
        <p:txBody>
          <a:bodyPr>
            <a:normAutofit fontScale="92500" lnSpcReduction="20000"/>
          </a:bodyPr>
          <a:lstStyle/>
          <a:p>
            <a:r>
              <a:rPr lang="fr-FR" dirty="0" smtClean="0"/>
              <a:t>Apport </a:t>
            </a:r>
            <a:r>
              <a:rPr lang="fr-FR" dirty="0"/>
              <a:t>en </a:t>
            </a:r>
            <a:r>
              <a:rPr lang="fr-FR" dirty="0" smtClean="0"/>
              <a:t>protéines en augmentation (CNO), consommation d’un </a:t>
            </a:r>
            <a:r>
              <a:rPr lang="fr-FR" dirty="0" err="1"/>
              <a:t>D</a:t>
            </a:r>
            <a:r>
              <a:rPr lang="fr-FR" dirty="0" err="1" smtClean="0"/>
              <a:t>elical</a:t>
            </a:r>
            <a:r>
              <a:rPr lang="fr-FR" dirty="0" smtClean="0"/>
              <a:t> l’après midi soit un apport de </a:t>
            </a:r>
          </a:p>
          <a:p>
            <a:r>
              <a:rPr lang="fr-FR" dirty="0" smtClean="0"/>
              <a:t>AET de 1100 Kcal et 59 g de protéines.</a:t>
            </a:r>
          </a:p>
          <a:p>
            <a:pPr marL="0" indent="0">
              <a:buNone/>
            </a:pPr>
            <a:endParaRPr lang="fr-FR" dirty="0" smtClean="0"/>
          </a:p>
          <a:p>
            <a:endParaRPr lang="fr-FR" dirty="0"/>
          </a:p>
          <a:p>
            <a:r>
              <a:rPr lang="fr-FR" dirty="0"/>
              <a:t>Activité physique: </a:t>
            </a:r>
            <a:r>
              <a:rPr lang="fr-FR" dirty="0" smtClean="0"/>
              <a:t>balnéothérapie </a:t>
            </a:r>
            <a:r>
              <a:rPr lang="fr-FR" dirty="0"/>
              <a:t>+ kiné </a:t>
            </a:r>
            <a:r>
              <a:rPr lang="fr-FR" dirty="0" smtClean="0"/>
              <a:t>: 3 </a:t>
            </a:r>
            <a:r>
              <a:rPr lang="fr-FR" dirty="0"/>
              <a:t>h/ semaine</a:t>
            </a:r>
          </a:p>
          <a:p>
            <a:r>
              <a:rPr lang="fr-FR" dirty="0" smtClean="0"/>
              <a:t>Marche : </a:t>
            </a:r>
            <a:r>
              <a:rPr lang="fr-FR" dirty="0"/>
              <a:t>2 h samedi et dimanche.</a:t>
            </a:r>
          </a:p>
          <a:p>
            <a:endParaRPr lang="fr-FR" dirty="0"/>
          </a:p>
          <a:p>
            <a:r>
              <a:rPr lang="fr-FR" dirty="0"/>
              <a:t>Boissons: </a:t>
            </a:r>
            <a:r>
              <a:rPr lang="fr-FR" dirty="0" smtClean="0"/>
              <a:t>1 l </a:t>
            </a:r>
            <a:r>
              <a:rPr lang="fr-FR" dirty="0"/>
              <a:t>d'eau entre les repas + </a:t>
            </a:r>
            <a:r>
              <a:rPr lang="fr-FR" dirty="0" smtClean="0"/>
              <a:t>10 </a:t>
            </a:r>
            <a:r>
              <a:rPr lang="fr-FR" dirty="0"/>
              <a:t>cl aux repas.</a:t>
            </a:r>
          </a:p>
        </p:txBody>
      </p:sp>
    </p:spTree>
    <p:extLst>
      <p:ext uri="{BB962C8B-B14F-4D97-AF65-F5344CB8AC3E}">
        <p14:creationId xmlns:p14="http://schemas.microsoft.com/office/powerpoint/2010/main" val="1203397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BILAN DIETETIQUE A M 12</a:t>
            </a:r>
            <a:endParaRPr lang="fr-FR" dirty="0">
              <a:solidFill>
                <a:schemeClr val="accent1"/>
              </a:solidFill>
            </a:endParaRPr>
          </a:p>
        </p:txBody>
      </p:sp>
      <p:sp>
        <p:nvSpPr>
          <p:cNvPr id="3" name="Espace réservé du contenu 2"/>
          <p:cNvSpPr>
            <a:spLocks noGrp="1"/>
          </p:cNvSpPr>
          <p:nvPr>
            <p:ph sz="quarter" idx="1"/>
          </p:nvPr>
        </p:nvSpPr>
        <p:spPr>
          <a:xfrm>
            <a:off x="316552" y="1593304"/>
            <a:ext cx="8503920" cy="4572000"/>
          </a:xfrm>
        </p:spPr>
        <p:txBody>
          <a:bodyPr/>
          <a:lstStyle/>
          <a:p>
            <a:r>
              <a:rPr lang="fr-FR" dirty="0" smtClean="0"/>
              <a:t>Poids : 92 kg soit une </a:t>
            </a:r>
            <a:r>
              <a:rPr lang="fr-FR" dirty="0" smtClean="0">
                <a:solidFill>
                  <a:srgbClr val="FF0000"/>
                </a:solidFill>
              </a:rPr>
              <a:t>perte de 53 kg </a:t>
            </a:r>
            <a:r>
              <a:rPr lang="fr-FR" dirty="0" smtClean="0"/>
              <a:t>ce qui correspond à une perte de 69 % de l’excès pondéral .</a:t>
            </a:r>
            <a:endParaRPr lang="fr-FR" dirty="0" smtClean="0">
              <a:solidFill>
                <a:srgbClr val="FF0000"/>
              </a:solidFill>
            </a:endParaRPr>
          </a:p>
          <a:p>
            <a:pPr algn="ctr"/>
            <a:r>
              <a:rPr lang="fr-FR" dirty="0" smtClean="0">
                <a:solidFill>
                  <a:srgbClr val="FF0000"/>
                </a:solidFill>
              </a:rPr>
              <a:t>IMC: 33,8 kg/m²</a:t>
            </a:r>
          </a:p>
          <a:p>
            <a:r>
              <a:rPr lang="fr-FR" dirty="0" smtClean="0"/>
              <a:t>Me W.A. est donc passée d’une obésité massive (grade 3) à une obésité de grade 1 .</a:t>
            </a:r>
          </a:p>
          <a:p>
            <a:r>
              <a:rPr lang="fr-FR" dirty="0" smtClean="0"/>
              <a:t>Bonne observance du traitement, activité physique poursuivie, pas de problème alimentaire.</a:t>
            </a:r>
          </a:p>
          <a:p>
            <a:r>
              <a:rPr lang="fr-FR" dirty="0" smtClean="0"/>
              <a:t>Me W.A. a retrouvé les sensations de faim et de satiété et parvient à les respecter.</a:t>
            </a:r>
            <a:endParaRPr lang="fr-FR" dirty="0"/>
          </a:p>
        </p:txBody>
      </p:sp>
    </p:spTree>
    <p:extLst>
      <p:ext uri="{BB962C8B-B14F-4D97-AF65-F5344CB8AC3E}">
        <p14:creationId xmlns:p14="http://schemas.microsoft.com/office/powerpoint/2010/main" val="50511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BILAN ALIMENTAIRE SUR 7 JOURS</a:t>
            </a:r>
            <a:endParaRPr lang="fr-FR" dirty="0">
              <a:solidFill>
                <a:schemeClr val="accent1"/>
              </a:solidFill>
            </a:endParaRPr>
          </a:p>
        </p:txBody>
      </p:sp>
      <p:pic>
        <p:nvPicPr>
          <p:cNvPr id="5" name="Espace réservé du contenu 4"/>
          <p:cNvPicPr>
            <a:picLocks noGrp="1" noChangeAspect="1"/>
          </p:cNvPicPr>
          <p:nvPr>
            <p:ph sz="quarter" idx="1"/>
          </p:nvPr>
        </p:nvPicPr>
        <p:blipFill>
          <a:blip r:embed="rId2"/>
          <a:stretch>
            <a:fillRect/>
          </a:stretch>
        </p:blipFill>
        <p:spPr>
          <a:xfrm>
            <a:off x="1979713" y="1527175"/>
            <a:ext cx="5040560" cy="4572000"/>
          </a:xfrm>
          <a:prstGeom prst="rect">
            <a:avLst/>
          </a:prstGeom>
        </p:spPr>
      </p:pic>
    </p:spTree>
    <p:extLst>
      <p:ext uri="{BB962C8B-B14F-4D97-AF65-F5344CB8AC3E}">
        <p14:creationId xmlns:p14="http://schemas.microsoft.com/office/powerpoint/2010/main" val="9519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COMMENTAIRES SUR L’ENQUÊTE</a:t>
            </a:r>
            <a:endParaRPr lang="fr-FR" dirty="0">
              <a:solidFill>
                <a:schemeClr val="accent1"/>
              </a:solidFill>
            </a:endParaRPr>
          </a:p>
        </p:txBody>
      </p:sp>
      <p:sp>
        <p:nvSpPr>
          <p:cNvPr id="3" name="Espace réservé du contenu 2"/>
          <p:cNvSpPr>
            <a:spLocks noGrp="1"/>
          </p:cNvSpPr>
          <p:nvPr>
            <p:ph sz="quarter" idx="1"/>
          </p:nvPr>
        </p:nvSpPr>
        <p:spPr>
          <a:xfrm>
            <a:off x="323528" y="1700808"/>
            <a:ext cx="8503920" cy="4572000"/>
          </a:xfrm>
        </p:spPr>
        <p:txBody>
          <a:bodyPr>
            <a:normAutofit fontScale="92500" lnSpcReduction="10000"/>
          </a:bodyPr>
          <a:lstStyle/>
          <a:p>
            <a:r>
              <a:rPr lang="fr-FR" dirty="0" smtClean="0"/>
              <a:t>La patiente continue à perdre régulièrement du poids </a:t>
            </a:r>
            <a:r>
              <a:rPr lang="fr-FR" dirty="0"/>
              <a:t> </a:t>
            </a:r>
            <a:r>
              <a:rPr lang="fr-FR" dirty="0" smtClean="0"/>
              <a:t>                (- 2,5 kg le dernier mois) .</a:t>
            </a:r>
          </a:p>
          <a:p>
            <a:endParaRPr lang="fr-FR" dirty="0"/>
          </a:p>
          <a:p>
            <a:r>
              <a:rPr lang="fr-FR" dirty="0" smtClean="0"/>
              <a:t>Elle continue à avoir une activité physique.</a:t>
            </a:r>
          </a:p>
          <a:p>
            <a:endParaRPr lang="fr-FR" dirty="0" smtClean="0"/>
          </a:p>
          <a:p>
            <a:r>
              <a:rPr lang="fr-FR" dirty="0" smtClean="0"/>
              <a:t>La réapparition de ses sensations alimentaires l’a un peu effrayée au début mais elle a vite repris confiance en elle en s’apercevant  que non seulement elle parvient à les respecter mais qu’elles contribuent au plaisir gustatif.</a:t>
            </a:r>
          </a:p>
          <a:p>
            <a:endParaRPr lang="fr-FR" dirty="0" smtClean="0"/>
          </a:p>
          <a:p>
            <a:r>
              <a:rPr lang="fr-FR" dirty="0" smtClean="0"/>
              <a:t>Toujours bonne observance du traitement vitaminique.</a:t>
            </a:r>
          </a:p>
        </p:txBody>
      </p:sp>
    </p:spTree>
    <p:extLst>
      <p:ext uri="{BB962C8B-B14F-4D97-AF65-F5344CB8AC3E}">
        <p14:creationId xmlns:p14="http://schemas.microsoft.com/office/powerpoint/2010/main" val="1084245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76200" y="1828800"/>
            <a:ext cx="8991600" cy="2399247"/>
          </a:xfrm>
          <a:prstGeom prst="rect">
            <a:avLst/>
          </a:prstGeom>
        </p:spPr>
      </p:pic>
      <p:pic>
        <p:nvPicPr>
          <p:cNvPr id="5" name="Image 4"/>
          <p:cNvPicPr>
            <a:picLocks noChangeAspect="1"/>
          </p:cNvPicPr>
          <p:nvPr/>
        </p:nvPicPr>
        <p:blipFill>
          <a:blip r:embed="rId3" cstate="print"/>
          <a:stretch>
            <a:fillRect/>
          </a:stretch>
        </p:blipFill>
        <p:spPr>
          <a:xfrm>
            <a:off x="1066800" y="228600"/>
            <a:ext cx="7254845" cy="1219200"/>
          </a:xfrm>
          <a:prstGeom prst="rect">
            <a:avLst/>
          </a:prstGeom>
        </p:spPr>
      </p:pic>
      <p:sp>
        <p:nvSpPr>
          <p:cNvPr id="6" name="Rectangle 5"/>
          <p:cNvSpPr/>
          <p:nvPr/>
        </p:nvSpPr>
        <p:spPr>
          <a:xfrm>
            <a:off x="5509038" y="5254823"/>
            <a:ext cx="3558762" cy="307777"/>
          </a:xfrm>
          <a:prstGeom prst="rect">
            <a:avLst/>
          </a:prstGeom>
        </p:spPr>
        <p:txBody>
          <a:bodyPr wrap="none">
            <a:spAutoFit/>
          </a:bodyPr>
          <a:lstStyle/>
          <a:p>
            <a:r>
              <a:rPr lang="fr-FR" sz="1400" i="1" dirty="0" smtClean="0">
                <a:solidFill>
                  <a:prstClr val="black"/>
                </a:solidFill>
              </a:rPr>
              <a:t>Ledoux S et al. Ann </a:t>
            </a:r>
            <a:r>
              <a:rPr lang="fr-FR" sz="1400" i="1" dirty="0" err="1" smtClean="0">
                <a:solidFill>
                  <a:prstClr val="black"/>
                </a:solidFill>
              </a:rPr>
              <a:t>Surg</a:t>
            </a:r>
            <a:r>
              <a:rPr lang="fr-FR" sz="1400" i="1" dirty="0" smtClean="0">
                <a:solidFill>
                  <a:prstClr val="black"/>
                </a:solidFill>
              </a:rPr>
              <a:t> 2014;259:1104–1110</a:t>
            </a:r>
            <a:endParaRPr lang="fr-FR" sz="1400" i="1" dirty="0">
              <a:solidFill>
                <a:prstClr val="black"/>
              </a:solidFill>
            </a:endParaRPr>
          </a:p>
        </p:txBody>
      </p:sp>
      <p:grpSp>
        <p:nvGrpSpPr>
          <p:cNvPr id="13" name="Grouper 12"/>
          <p:cNvGrpSpPr/>
          <p:nvPr/>
        </p:nvGrpSpPr>
        <p:grpSpPr>
          <a:xfrm>
            <a:off x="4889307" y="4343400"/>
            <a:ext cx="3492693" cy="933510"/>
            <a:chOff x="4889307" y="4343400"/>
            <a:chExt cx="3492693" cy="933510"/>
          </a:xfrm>
        </p:grpSpPr>
        <p:sp>
          <p:nvSpPr>
            <p:cNvPr id="7" name="ZoneTexte 6"/>
            <p:cNvSpPr txBox="1"/>
            <p:nvPr/>
          </p:nvSpPr>
          <p:spPr>
            <a:xfrm>
              <a:off x="4889307" y="4876800"/>
              <a:ext cx="3492693" cy="400110"/>
            </a:xfrm>
            <a:prstGeom prst="rect">
              <a:avLst/>
            </a:prstGeom>
            <a:noFill/>
          </p:spPr>
          <p:txBody>
            <a:bodyPr wrap="square" rtlCol="0">
              <a:spAutoFit/>
            </a:bodyPr>
            <a:lstStyle/>
            <a:p>
              <a:pPr algn="ctr"/>
              <a:r>
                <a:rPr lang="fr-FR" sz="2000" b="1" i="1" dirty="0" smtClean="0">
                  <a:solidFill>
                    <a:srgbClr val="000090"/>
                  </a:solidFill>
                </a:rPr>
                <a:t>≈ 50 ± 15 g de protéines/j</a:t>
              </a:r>
              <a:endParaRPr lang="fr-FR" sz="2000" b="1" i="1" dirty="0">
                <a:solidFill>
                  <a:srgbClr val="000090"/>
                </a:solidFill>
              </a:endParaRPr>
            </a:p>
          </p:txBody>
        </p:sp>
        <p:sp>
          <p:nvSpPr>
            <p:cNvPr id="8" name="Flèche vers le bas 7"/>
            <p:cNvSpPr/>
            <p:nvPr/>
          </p:nvSpPr>
          <p:spPr>
            <a:xfrm>
              <a:off x="6400800" y="4343400"/>
              <a:ext cx="3810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sp>
        <p:nvSpPr>
          <p:cNvPr id="9" name="Rectangle à coins arrondis 8"/>
          <p:cNvSpPr/>
          <p:nvPr/>
        </p:nvSpPr>
        <p:spPr>
          <a:xfrm>
            <a:off x="0" y="3231178"/>
            <a:ext cx="9144000" cy="2772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nvGrpSpPr>
          <p:cNvPr id="14" name="Grouper 13"/>
          <p:cNvGrpSpPr/>
          <p:nvPr/>
        </p:nvGrpSpPr>
        <p:grpSpPr>
          <a:xfrm>
            <a:off x="152400" y="5720050"/>
            <a:ext cx="8915400" cy="909350"/>
            <a:chOff x="152400" y="5720050"/>
            <a:chExt cx="8915400" cy="909350"/>
          </a:xfrm>
        </p:grpSpPr>
        <p:sp>
          <p:nvSpPr>
            <p:cNvPr id="10" name="Rectangle 9"/>
            <p:cNvSpPr/>
            <p:nvPr/>
          </p:nvSpPr>
          <p:spPr>
            <a:xfrm>
              <a:off x="152400" y="5720050"/>
              <a:ext cx="8915400" cy="528350"/>
            </a:xfrm>
            <a:prstGeom prst="rect">
              <a:avLst/>
            </a:prstGeom>
          </p:spPr>
          <p:txBody>
            <a:bodyPr wrap="square">
              <a:spAutoFit/>
            </a:bodyPr>
            <a:lstStyle/>
            <a:p>
              <a:pPr algn="ctr">
                <a:lnSpc>
                  <a:spcPct val="150000"/>
                </a:lnSpc>
                <a:spcBef>
                  <a:spcPct val="0"/>
                </a:spcBef>
              </a:pPr>
              <a:r>
                <a:rPr lang="fr-FR" sz="2000" b="1" dirty="0" smtClean="0">
                  <a:solidFill>
                    <a:prstClr val="black"/>
                  </a:solidFill>
                </a:rPr>
                <a:t>Apports conseillés : minimum 60 g/j </a:t>
              </a:r>
              <a:r>
                <a:rPr lang="fr-FR" sz="2000" b="1" i="1" dirty="0" smtClean="0">
                  <a:solidFill>
                    <a:prstClr val="black"/>
                  </a:solidFill>
                </a:rPr>
                <a:t>(1,2-1,5 g/kg poids idéal ? non consensuel)</a:t>
              </a:r>
              <a:endParaRPr lang="fr-FR" sz="2000" b="1" i="1" dirty="0">
                <a:solidFill>
                  <a:prstClr val="black"/>
                </a:solidFill>
              </a:endParaRPr>
            </a:p>
          </p:txBody>
        </p:sp>
        <p:pic>
          <p:nvPicPr>
            <p:cNvPr id="11" name="Picture 4"/>
            <p:cNvPicPr>
              <a:picLocks noChangeAspect="1" noChangeArrowheads="1"/>
            </p:cNvPicPr>
            <p:nvPr/>
          </p:nvPicPr>
          <p:blipFill>
            <a:blip r:embed="rId4" cstate="print"/>
            <a:srcRect/>
            <a:stretch>
              <a:fillRect/>
            </a:stretch>
          </p:blipFill>
          <p:spPr bwMode="auto">
            <a:xfrm>
              <a:off x="2743200" y="6319550"/>
              <a:ext cx="6191250" cy="227012"/>
            </a:xfrm>
            <a:prstGeom prst="rect">
              <a:avLst/>
            </a:prstGeom>
            <a:noFill/>
          </p:spPr>
        </p:pic>
        <p:sp>
          <p:nvSpPr>
            <p:cNvPr id="12" name="Rectangle à coins arrondis 11"/>
            <p:cNvSpPr/>
            <p:nvPr/>
          </p:nvSpPr>
          <p:spPr>
            <a:xfrm>
              <a:off x="228600" y="5791200"/>
              <a:ext cx="8763000" cy="838200"/>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2098012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424936" cy="902968"/>
          </a:xfrm>
        </p:spPr>
        <p:txBody>
          <a:bodyPr>
            <a:normAutofit/>
          </a:bodyPr>
          <a:lstStyle/>
          <a:p>
            <a:r>
              <a:rPr lang="fr-FR" dirty="0" smtClean="0">
                <a:solidFill>
                  <a:schemeClr val="accent1"/>
                </a:solidFill>
              </a:rPr>
              <a:t>SUPPLEMENTATION POST-SLEEVE ? </a:t>
            </a:r>
            <a:endParaRPr lang="fr-FR" dirty="0">
              <a:solidFill>
                <a:schemeClr val="accent1"/>
              </a:solidFill>
            </a:endParaRPr>
          </a:p>
        </p:txBody>
      </p:sp>
      <p:sp>
        <p:nvSpPr>
          <p:cNvPr id="3" name="Espace réservé du contenu 2"/>
          <p:cNvSpPr>
            <a:spLocks noGrp="1"/>
          </p:cNvSpPr>
          <p:nvPr>
            <p:ph sz="quarter" idx="1"/>
          </p:nvPr>
        </p:nvSpPr>
        <p:spPr>
          <a:xfrm>
            <a:off x="320040" y="1628800"/>
            <a:ext cx="8503920" cy="2334000"/>
          </a:xfrm>
        </p:spPr>
        <p:txBody>
          <a:bodyPr>
            <a:normAutofit/>
          </a:bodyPr>
          <a:lstStyle/>
          <a:p>
            <a:endParaRPr lang="fr-FR" smtClean="0"/>
          </a:p>
          <a:p>
            <a:r>
              <a:rPr lang="fr-FR" dirty="0" smtClean="0"/>
              <a:t>Que conseillez vous  aujourd’hui ? </a:t>
            </a:r>
          </a:p>
          <a:p>
            <a:endParaRPr lang="fr-FR" dirty="0"/>
          </a:p>
        </p:txBody>
      </p:sp>
    </p:spTree>
    <p:extLst>
      <p:ext uri="{BB962C8B-B14F-4D97-AF65-F5344CB8AC3E}">
        <p14:creationId xmlns:p14="http://schemas.microsoft.com/office/powerpoint/2010/main" val="644159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4"/>
          <p:cNvPicPr>
            <a:picLocks noChangeAspect="1" noChangeArrowheads="1"/>
          </p:cNvPicPr>
          <p:nvPr/>
        </p:nvPicPr>
        <p:blipFill>
          <a:blip r:embed="rId2" cstate="print"/>
          <a:srcRect/>
          <a:stretch>
            <a:fillRect/>
          </a:stretch>
        </p:blipFill>
        <p:spPr bwMode="auto">
          <a:xfrm>
            <a:off x="144510" y="1464459"/>
            <a:ext cx="8918388" cy="4539758"/>
          </a:xfrm>
          <a:prstGeom prst="rect">
            <a:avLst/>
          </a:prstGeom>
          <a:noFill/>
          <a:ln w="9525">
            <a:noFill/>
            <a:miter lim="800000"/>
            <a:headEnd/>
            <a:tailEnd/>
          </a:ln>
          <a:effectLst/>
        </p:spPr>
      </p:pic>
      <p:sp>
        <p:nvSpPr>
          <p:cNvPr id="121862" name="Rectangle 6"/>
          <p:cNvSpPr>
            <a:spLocks noChangeArrowheads="1"/>
          </p:cNvSpPr>
          <p:nvPr/>
        </p:nvSpPr>
        <p:spPr bwMode="auto">
          <a:xfrm>
            <a:off x="505517" y="1945412"/>
            <a:ext cx="8199238" cy="1181948"/>
          </a:xfrm>
          <a:prstGeom prst="rect">
            <a:avLst/>
          </a:prstGeom>
          <a:solidFill>
            <a:schemeClr val="hlink">
              <a:alpha val="23000"/>
            </a:schemeClr>
          </a:solidFill>
          <a:ln w="9525">
            <a:noFill/>
            <a:miter lim="800000"/>
            <a:headEnd/>
            <a:tailEnd/>
          </a:ln>
          <a:effectLst/>
        </p:spPr>
        <p:txBody>
          <a:bodyPr wrap="none" anchor="ctr">
            <a:prstTxWarp prst="textNoShape">
              <a:avLst/>
            </a:prstTxWarp>
          </a:bodyPr>
          <a:lstStyle/>
          <a:p>
            <a:pPr defTabSz="457200"/>
            <a:endParaRPr lang="fr-FR">
              <a:solidFill>
                <a:prstClr val="black"/>
              </a:solidFill>
            </a:endParaRPr>
          </a:p>
        </p:txBody>
      </p:sp>
      <p:pic>
        <p:nvPicPr>
          <p:cNvPr id="121863" name="Picture 7"/>
          <p:cNvPicPr>
            <a:picLocks noChangeAspect="1" noChangeArrowheads="1"/>
          </p:cNvPicPr>
          <p:nvPr/>
        </p:nvPicPr>
        <p:blipFill>
          <a:blip r:embed="rId3" cstate="print"/>
          <a:srcRect/>
          <a:stretch>
            <a:fillRect/>
          </a:stretch>
        </p:blipFill>
        <p:spPr bwMode="auto">
          <a:xfrm>
            <a:off x="3352800" y="76200"/>
            <a:ext cx="2362200" cy="895350"/>
          </a:xfrm>
          <a:prstGeom prst="rect">
            <a:avLst/>
          </a:prstGeom>
          <a:noFill/>
          <a:ln w="9525">
            <a:noFill/>
            <a:miter lim="800000"/>
            <a:headEnd/>
            <a:tailEnd/>
          </a:ln>
          <a:effectLst/>
        </p:spPr>
      </p:pic>
      <p:pic>
        <p:nvPicPr>
          <p:cNvPr id="121864" name="Picture 8"/>
          <p:cNvPicPr>
            <a:picLocks noChangeAspect="1" noChangeArrowheads="1"/>
          </p:cNvPicPr>
          <p:nvPr/>
        </p:nvPicPr>
        <p:blipFill>
          <a:blip r:embed="rId4" cstate="print"/>
          <a:srcRect/>
          <a:stretch>
            <a:fillRect/>
          </a:stretch>
        </p:blipFill>
        <p:spPr bwMode="auto">
          <a:xfrm>
            <a:off x="2800350" y="6478588"/>
            <a:ext cx="6191250" cy="227012"/>
          </a:xfrm>
          <a:prstGeom prst="rect">
            <a:avLst/>
          </a:prstGeom>
          <a:noFill/>
        </p:spPr>
      </p:pic>
    </p:spTree>
    <p:extLst>
      <p:ext uri="{BB962C8B-B14F-4D97-AF65-F5344CB8AC3E}">
        <p14:creationId xmlns:p14="http://schemas.microsoft.com/office/powerpoint/2010/main" val="18759932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42976" y="6550223"/>
            <a:ext cx="2801024" cy="307777"/>
          </a:xfrm>
          <a:prstGeom prst="rect">
            <a:avLst/>
          </a:prstGeom>
        </p:spPr>
        <p:txBody>
          <a:bodyPr wrap="none">
            <a:spAutoFit/>
          </a:bodyPr>
          <a:lstStyle/>
          <a:p>
            <a:pPr algn="r"/>
            <a:r>
              <a:rPr lang="fr-FR" sz="1400" i="1" dirty="0" err="1" smtClean="0">
                <a:solidFill>
                  <a:prstClr val="black"/>
                </a:solidFill>
              </a:rPr>
              <a:t>Pech</a:t>
            </a:r>
            <a:r>
              <a:rPr lang="fr-FR" sz="1400" i="1" dirty="0" smtClean="0">
                <a:solidFill>
                  <a:prstClr val="black"/>
                </a:solidFill>
              </a:rPr>
              <a:t> N et al. BMC </a:t>
            </a:r>
            <a:r>
              <a:rPr lang="fr-FR" sz="1400" i="1" dirty="0" err="1" smtClean="0">
                <a:solidFill>
                  <a:prstClr val="black"/>
                </a:solidFill>
              </a:rPr>
              <a:t>Surg</a:t>
            </a:r>
            <a:r>
              <a:rPr lang="fr-FR" sz="1400" i="1" dirty="0" smtClean="0">
                <a:solidFill>
                  <a:prstClr val="black"/>
                </a:solidFill>
              </a:rPr>
              <a:t> 2012;12:13</a:t>
            </a:r>
            <a:endParaRPr lang="fr-FR" sz="1400" i="1" dirty="0">
              <a:solidFill>
                <a:prstClr val="black"/>
              </a:solidFill>
            </a:endParaRPr>
          </a:p>
        </p:txBody>
      </p:sp>
      <p:pic>
        <p:nvPicPr>
          <p:cNvPr id="3" name="Image 2"/>
          <p:cNvPicPr>
            <a:picLocks noChangeAspect="1"/>
          </p:cNvPicPr>
          <p:nvPr/>
        </p:nvPicPr>
        <p:blipFill>
          <a:blip r:embed="rId2"/>
          <a:stretch>
            <a:fillRect/>
          </a:stretch>
        </p:blipFill>
        <p:spPr>
          <a:xfrm>
            <a:off x="971600" y="404663"/>
            <a:ext cx="7200800" cy="813713"/>
          </a:xfrm>
          <a:prstGeom prst="rect">
            <a:avLst/>
          </a:prstGeom>
        </p:spPr>
      </p:pic>
      <p:grpSp>
        <p:nvGrpSpPr>
          <p:cNvPr id="9" name="Groupe 8"/>
          <p:cNvGrpSpPr/>
          <p:nvPr/>
        </p:nvGrpSpPr>
        <p:grpSpPr>
          <a:xfrm>
            <a:off x="467544" y="1628800"/>
            <a:ext cx="8291326" cy="4320480"/>
            <a:chOff x="467544" y="1340768"/>
            <a:chExt cx="8291326" cy="4320480"/>
          </a:xfrm>
        </p:grpSpPr>
        <p:pic>
          <p:nvPicPr>
            <p:cNvPr id="2" name="Image 1"/>
            <p:cNvPicPr>
              <a:picLocks noChangeAspect="1"/>
            </p:cNvPicPr>
            <p:nvPr/>
          </p:nvPicPr>
          <p:blipFill>
            <a:blip r:embed="rId3"/>
            <a:stretch>
              <a:fillRect/>
            </a:stretch>
          </p:blipFill>
          <p:spPr>
            <a:xfrm>
              <a:off x="467544" y="1340768"/>
              <a:ext cx="8291326" cy="4320480"/>
            </a:xfrm>
            <a:prstGeom prst="rect">
              <a:avLst/>
            </a:prstGeom>
          </p:spPr>
        </p:pic>
        <p:sp>
          <p:nvSpPr>
            <p:cNvPr id="7" name="Ellipse 6"/>
            <p:cNvSpPr/>
            <p:nvPr/>
          </p:nvSpPr>
          <p:spPr>
            <a:xfrm>
              <a:off x="539552" y="3494536"/>
              <a:ext cx="7920880" cy="9425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1091195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leeve"/>
          <p:cNvPicPr>
            <a:picLocks noChangeAspect="1" noChangeArrowheads="1"/>
          </p:cNvPicPr>
          <p:nvPr/>
        </p:nvPicPr>
        <p:blipFill>
          <a:blip r:embed="rId2" cstate="print"/>
          <a:srcRect/>
          <a:stretch>
            <a:fillRect/>
          </a:stretch>
        </p:blipFill>
        <p:spPr bwMode="auto">
          <a:xfrm>
            <a:off x="2971800" y="1371600"/>
            <a:ext cx="3204636" cy="4235953"/>
          </a:xfrm>
          <a:prstGeom prst="rect">
            <a:avLst/>
          </a:prstGeom>
          <a:noFill/>
          <a:ln w="9525">
            <a:solidFill>
              <a:schemeClr val="tx1"/>
            </a:solidFill>
            <a:miter lim="800000"/>
            <a:headEnd/>
            <a:tailEnd/>
          </a:ln>
        </p:spPr>
      </p:pic>
      <p:sp>
        <p:nvSpPr>
          <p:cNvPr id="6" name="Titre 1"/>
          <p:cNvSpPr txBox="1">
            <a:spLocks/>
          </p:cNvSpPr>
          <p:nvPr/>
        </p:nvSpPr>
        <p:spPr>
          <a:xfrm>
            <a:off x="609600" y="198106"/>
            <a:ext cx="7886700" cy="792494"/>
          </a:xfrm>
          <a:prstGeom prst="rect">
            <a:avLst/>
          </a:prstGeom>
        </p:spPr>
        <p:txBody>
          <a:bodyPr vert="horz" lIns="91440" tIns="45720" rIns="91440" bIns="45720" rtlCol="0" anchor="ctr">
            <a:normAutofit/>
          </a:bodyPr>
          <a:lstStyle/>
          <a:p>
            <a:pPr algn="ctr">
              <a:lnSpc>
                <a:spcPct val="90000"/>
              </a:lnSpc>
              <a:spcBef>
                <a:spcPct val="0"/>
              </a:spcBef>
              <a:defRPr/>
            </a:pPr>
            <a:r>
              <a:rPr lang="fr-FR" sz="2800" b="1" dirty="0" smtClean="0">
                <a:solidFill>
                  <a:srgbClr val="000000"/>
                </a:solidFill>
                <a:latin typeface="Calibri"/>
              </a:rPr>
              <a:t>Gastrectomie longitudinale ou </a:t>
            </a:r>
            <a:r>
              <a:rPr lang="fr-FR" sz="2800" b="1" i="1" dirty="0" err="1" smtClean="0">
                <a:solidFill>
                  <a:sysClr val="windowText" lastClr="000000"/>
                </a:solidFill>
                <a:latin typeface="Calibri"/>
              </a:rPr>
              <a:t>sleeve</a:t>
            </a:r>
            <a:r>
              <a:rPr lang="fr-FR" sz="2800" b="1" i="1" dirty="0" smtClean="0">
                <a:solidFill>
                  <a:sysClr val="windowText" lastClr="000000"/>
                </a:solidFill>
                <a:latin typeface="Calibri"/>
              </a:rPr>
              <a:t> </a:t>
            </a:r>
            <a:r>
              <a:rPr lang="fr-FR" sz="2800" b="1" i="1" dirty="0" err="1" smtClean="0">
                <a:solidFill>
                  <a:sysClr val="windowText" lastClr="000000"/>
                </a:solidFill>
                <a:latin typeface="Calibri"/>
              </a:rPr>
              <a:t>gastrectomy</a:t>
            </a:r>
            <a:endParaRPr lang="fr-FR" sz="2800" b="1" dirty="0">
              <a:solidFill>
                <a:sysClr val="windowText" lastClr="000000"/>
              </a:solidFill>
              <a:latin typeface="Calibri"/>
            </a:endParaRPr>
          </a:p>
        </p:txBody>
      </p:sp>
      <p:sp>
        <p:nvSpPr>
          <p:cNvPr id="7" name="ZoneTexte 6"/>
          <p:cNvSpPr txBox="1"/>
          <p:nvPr/>
        </p:nvSpPr>
        <p:spPr>
          <a:xfrm>
            <a:off x="304800" y="1643658"/>
            <a:ext cx="2438400" cy="3385542"/>
          </a:xfrm>
          <a:prstGeom prst="rect">
            <a:avLst/>
          </a:prstGeom>
          <a:noFill/>
        </p:spPr>
        <p:txBody>
          <a:bodyPr wrap="square" rtlCol="0">
            <a:spAutoFit/>
          </a:bodyPr>
          <a:lstStyle/>
          <a:p>
            <a:r>
              <a:rPr lang="fr-FR" b="1" dirty="0" smtClean="0">
                <a:solidFill>
                  <a:srgbClr val="000090"/>
                </a:solidFill>
                <a:latin typeface="Calibri"/>
                <a:cs typeface="Calibri"/>
              </a:rPr>
              <a:t>Réduction des apports</a:t>
            </a:r>
          </a:p>
          <a:p>
            <a:endParaRPr lang="fr-FR" b="1" dirty="0" smtClean="0">
              <a:solidFill>
                <a:srgbClr val="000000"/>
              </a:solidFill>
              <a:latin typeface="Calibri"/>
              <a:cs typeface="Calibri"/>
            </a:endParaRPr>
          </a:p>
          <a:p>
            <a:pPr algn="ctr"/>
            <a:endParaRPr lang="fr-FR" sz="2400" b="1" dirty="0" smtClean="0">
              <a:solidFill>
                <a:srgbClr val="000000"/>
              </a:solidFill>
              <a:latin typeface="Calibri"/>
              <a:cs typeface="Calibri"/>
            </a:endParaRPr>
          </a:p>
          <a:p>
            <a:endParaRPr lang="fr-FR" sz="1400" dirty="0" smtClean="0">
              <a:solidFill>
                <a:srgbClr val="000000"/>
              </a:solidFill>
              <a:latin typeface="Calibri"/>
              <a:cs typeface="Calibri"/>
            </a:endParaRPr>
          </a:p>
          <a:p>
            <a:endParaRPr lang="fr-FR" sz="1400" dirty="0" smtClean="0">
              <a:solidFill>
                <a:srgbClr val="000000"/>
              </a:solidFill>
              <a:latin typeface="Calibri"/>
              <a:cs typeface="Calibri"/>
            </a:endParaRPr>
          </a:p>
          <a:p>
            <a:pPr algn="ctr"/>
            <a:r>
              <a:rPr lang="fr-FR" dirty="0" smtClean="0">
                <a:solidFill>
                  <a:srgbClr val="000000"/>
                </a:solidFill>
                <a:latin typeface="Calibri"/>
                <a:cs typeface="Calibri"/>
              </a:rPr>
              <a:t>Risque de dénutrition </a:t>
            </a:r>
            <a:r>
              <a:rPr lang="fr-FR" dirty="0" err="1" smtClean="0">
                <a:solidFill>
                  <a:srgbClr val="000000"/>
                </a:solidFill>
                <a:latin typeface="Calibri"/>
                <a:cs typeface="Calibri"/>
              </a:rPr>
              <a:t>protéino-énergétique</a:t>
            </a:r>
            <a:endParaRPr lang="fr-FR" dirty="0" smtClean="0">
              <a:solidFill>
                <a:srgbClr val="000000"/>
              </a:solidFill>
              <a:latin typeface="Calibri"/>
              <a:cs typeface="Calibri"/>
            </a:endParaRPr>
          </a:p>
          <a:p>
            <a:pPr algn="ctr"/>
            <a:endParaRPr lang="fr-FR" dirty="0" smtClean="0">
              <a:solidFill>
                <a:srgbClr val="000000"/>
              </a:solidFill>
              <a:latin typeface="Calibri"/>
              <a:cs typeface="Calibri"/>
            </a:endParaRPr>
          </a:p>
          <a:p>
            <a:pPr algn="ctr"/>
            <a:r>
              <a:rPr lang="fr-FR" dirty="0" smtClean="0">
                <a:solidFill>
                  <a:srgbClr val="000000"/>
                </a:solidFill>
                <a:latin typeface="Calibri"/>
                <a:cs typeface="Calibri"/>
              </a:rPr>
              <a:t>Risque de carences en micronutriments</a:t>
            </a:r>
          </a:p>
          <a:p>
            <a:endParaRPr lang="fr-FR" dirty="0" smtClean="0">
              <a:solidFill>
                <a:srgbClr val="000000"/>
              </a:solidFill>
            </a:endParaRPr>
          </a:p>
          <a:p>
            <a:endParaRPr lang="fr-FR" dirty="0">
              <a:solidFill>
                <a:srgbClr val="000000"/>
              </a:solidFill>
            </a:endParaRPr>
          </a:p>
        </p:txBody>
      </p:sp>
      <p:sp>
        <p:nvSpPr>
          <p:cNvPr id="8" name="ZoneTexte 7"/>
          <p:cNvSpPr txBox="1"/>
          <p:nvPr/>
        </p:nvSpPr>
        <p:spPr>
          <a:xfrm>
            <a:off x="6324600" y="1323974"/>
            <a:ext cx="2743200" cy="5324535"/>
          </a:xfrm>
          <a:prstGeom prst="rect">
            <a:avLst/>
          </a:prstGeom>
          <a:noFill/>
        </p:spPr>
        <p:txBody>
          <a:bodyPr wrap="square" rtlCol="0">
            <a:spAutoFit/>
          </a:bodyPr>
          <a:lstStyle/>
          <a:p>
            <a:pPr algn="ctr"/>
            <a:r>
              <a:rPr lang="fr-FR" b="1" dirty="0" smtClean="0">
                <a:solidFill>
                  <a:srgbClr val="000090"/>
                </a:solidFill>
                <a:latin typeface="Calibri"/>
                <a:cs typeface="Calibri"/>
              </a:rPr>
              <a:t>Diminution </a:t>
            </a:r>
          </a:p>
          <a:p>
            <a:pPr algn="ctr"/>
            <a:r>
              <a:rPr lang="fr-FR" b="1" dirty="0" smtClean="0">
                <a:solidFill>
                  <a:srgbClr val="000090"/>
                </a:solidFill>
                <a:latin typeface="Calibri"/>
                <a:cs typeface="Calibri"/>
              </a:rPr>
              <a:t>de l’acidité gastrique</a:t>
            </a:r>
          </a:p>
          <a:p>
            <a:endParaRPr lang="fr-FR" dirty="0" smtClean="0">
              <a:solidFill>
                <a:srgbClr val="000000"/>
              </a:solidFill>
              <a:latin typeface="Calibri"/>
              <a:cs typeface="Calibri"/>
            </a:endParaRPr>
          </a:p>
          <a:p>
            <a:endParaRPr lang="fr-FR" dirty="0" smtClean="0">
              <a:solidFill>
                <a:srgbClr val="000000"/>
              </a:solidFill>
              <a:latin typeface="Calibri"/>
              <a:cs typeface="Calibri"/>
            </a:endParaRPr>
          </a:p>
          <a:p>
            <a:endParaRPr lang="fr-FR" dirty="0" smtClean="0">
              <a:solidFill>
                <a:srgbClr val="000000"/>
              </a:solidFill>
              <a:latin typeface="Calibri"/>
              <a:cs typeface="Calibri"/>
            </a:endParaRPr>
          </a:p>
          <a:p>
            <a:endParaRPr lang="fr-FR" sz="800" dirty="0" smtClean="0">
              <a:solidFill>
                <a:srgbClr val="000000"/>
              </a:solidFill>
              <a:latin typeface="Calibri"/>
              <a:cs typeface="Calibri"/>
            </a:endParaRPr>
          </a:p>
          <a:p>
            <a:endParaRPr lang="fr-FR" sz="800" dirty="0" smtClean="0">
              <a:solidFill>
                <a:srgbClr val="000000"/>
              </a:solidFill>
              <a:latin typeface="Calibri"/>
              <a:cs typeface="Calibri"/>
            </a:endParaRPr>
          </a:p>
          <a:p>
            <a:pPr algn="ctr"/>
            <a:r>
              <a:rPr lang="fr-FR" dirty="0" smtClean="0">
                <a:solidFill>
                  <a:srgbClr val="000000"/>
                </a:solidFill>
                <a:latin typeface="Calibri"/>
                <a:cs typeface="Calibri"/>
              </a:rPr>
              <a:t>Défaut de séparation de la vitamine B12 des protéines alimentaires</a:t>
            </a:r>
          </a:p>
          <a:p>
            <a:pPr algn="ctr"/>
            <a:endParaRPr lang="fr-FR" dirty="0" smtClean="0">
              <a:solidFill>
                <a:srgbClr val="000000"/>
              </a:solidFill>
              <a:latin typeface="Calibri"/>
              <a:cs typeface="Calibri"/>
            </a:endParaRPr>
          </a:p>
          <a:p>
            <a:pPr algn="ctr"/>
            <a:r>
              <a:rPr lang="fr-FR" dirty="0" smtClean="0">
                <a:solidFill>
                  <a:srgbClr val="000000"/>
                </a:solidFill>
                <a:latin typeface="Calibri"/>
                <a:cs typeface="Calibri"/>
              </a:rPr>
              <a:t>Diminution de la liaison de la vitamine B12 au facteur intrinsèque </a:t>
            </a:r>
          </a:p>
          <a:p>
            <a:pPr algn="ctr"/>
            <a:r>
              <a:rPr lang="fr-FR" dirty="0" smtClean="0">
                <a:solidFill>
                  <a:srgbClr val="000000"/>
                </a:solidFill>
                <a:latin typeface="Calibri"/>
                <a:cs typeface="Calibri"/>
              </a:rPr>
              <a:t>(lui-même diminué)</a:t>
            </a:r>
          </a:p>
          <a:p>
            <a:pPr algn="ctr"/>
            <a:endParaRPr lang="fr-FR" dirty="0" smtClean="0">
              <a:solidFill>
                <a:srgbClr val="000000"/>
              </a:solidFill>
              <a:latin typeface="Calibri"/>
              <a:cs typeface="Calibri"/>
            </a:endParaRPr>
          </a:p>
          <a:p>
            <a:pPr algn="ctr"/>
            <a:r>
              <a:rPr lang="fr-FR" dirty="0" smtClean="0">
                <a:solidFill>
                  <a:srgbClr val="000000"/>
                </a:solidFill>
                <a:latin typeface="Calibri"/>
                <a:cs typeface="Calibri"/>
              </a:rPr>
              <a:t>Diminution </a:t>
            </a:r>
          </a:p>
          <a:p>
            <a:pPr algn="ctr"/>
            <a:r>
              <a:rPr lang="fr-FR" dirty="0" smtClean="0">
                <a:solidFill>
                  <a:srgbClr val="000000"/>
                </a:solidFill>
                <a:latin typeface="Calibri"/>
                <a:cs typeface="Calibri"/>
              </a:rPr>
              <a:t>de la réduction du </a:t>
            </a:r>
          </a:p>
          <a:p>
            <a:pPr algn="ctr"/>
            <a:r>
              <a:rPr lang="fr-FR" dirty="0" smtClean="0">
                <a:solidFill>
                  <a:srgbClr val="000000"/>
                </a:solidFill>
                <a:latin typeface="Calibri"/>
                <a:cs typeface="Calibri"/>
              </a:rPr>
              <a:t>fer ferrique en fer ferreux absorbable</a:t>
            </a:r>
          </a:p>
        </p:txBody>
      </p:sp>
      <p:sp>
        <p:nvSpPr>
          <p:cNvPr id="9" name="Flèche vers le bas 8"/>
          <p:cNvSpPr/>
          <p:nvPr/>
        </p:nvSpPr>
        <p:spPr bwMode="auto">
          <a:xfrm>
            <a:off x="1295400" y="2209800"/>
            <a:ext cx="304800"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sp>
        <p:nvSpPr>
          <p:cNvPr id="11" name="Flèche vers le bas 10"/>
          <p:cNvSpPr/>
          <p:nvPr/>
        </p:nvSpPr>
        <p:spPr bwMode="auto">
          <a:xfrm>
            <a:off x="7543800" y="2133600"/>
            <a:ext cx="304800"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sp>
        <p:nvSpPr>
          <p:cNvPr id="10" name="Rectangle à coins arrondis 9"/>
          <p:cNvSpPr/>
          <p:nvPr/>
        </p:nvSpPr>
        <p:spPr bwMode="auto">
          <a:xfrm>
            <a:off x="304800" y="1600200"/>
            <a:ext cx="2362200" cy="457200"/>
          </a:xfrm>
          <a:prstGeom prst="roundRect">
            <a:avLst/>
          </a:prstGeom>
          <a:noFill/>
          <a:ln w="19050"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sp>
        <p:nvSpPr>
          <p:cNvPr id="12" name="Rectangle à coins arrondis 11"/>
          <p:cNvSpPr/>
          <p:nvPr/>
        </p:nvSpPr>
        <p:spPr bwMode="auto">
          <a:xfrm>
            <a:off x="6530280" y="1340768"/>
            <a:ext cx="2362200" cy="609600"/>
          </a:xfrm>
          <a:prstGeom prst="roundRect">
            <a:avLst/>
          </a:prstGeom>
          <a:noFill/>
          <a:ln w="19050"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u="sng" smtClean="0">
              <a:solidFill>
                <a:srgbClr val="000000"/>
              </a:solidFill>
            </a:endParaRPr>
          </a:p>
        </p:txBody>
      </p:sp>
    </p:spTree>
    <p:extLst>
      <p:ext uri="{BB962C8B-B14F-4D97-AF65-F5344CB8AC3E}">
        <p14:creationId xmlns:p14="http://schemas.microsoft.com/office/powerpoint/2010/main" val="175894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1" grpId="0" animBg="1"/>
      <p:bldP spid="10"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sz="half" idx="2"/>
            <p:extLst/>
          </p:nvPr>
        </p:nvGraphicFramePr>
        <p:xfrm>
          <a:off x="471239" y="2204864"/>
          <a:ext cx="8277225" cy="1607820"/>
        </p:xfrm>
        <a:graphic>
          <a:graphicData uri="http://schemas.openxmlformats.org/drawingml/2006/table">
            <a:tbl>
              <a:tblPr firstRow="1" bandRow="1">
                <a:tableStyleId>{5C22544A-7EE6-4342-B048-85BDC9FD1C3A}</a:tableStyleId>
              </a:tblPr>
              <a:tblGrid>
                <a:gridCol w="3219450">
                  <a:extLst>
                    <a:ext uri="{9D8B030D-6E8A-4147-A177-3AD203B41FA5}">
                      <a16:colId xmlns="" xmlns:a16="http://schemas.microsoft.com/office/drawing/2014/main" val="3376274154"/>
                    </a:ext>
                  </a:extLst>
                </a:gridCol>
                <a:gridCol w="1143000">
                  <a:extLst>
                    <a:ext uri="{9D8B030D-6E8A-4147-A177-3AD203B41FA5}">
                      <a16:colId xmlns="" xmlns:a16="http://schemas.microsoft.com/office/drawing/2014/main" val="775413564"/>
                    </a:ext>
                  </a:extLst>
                </a:gridCol>
                <a:gridCol w="1171575">
                  <a:extLst>
                    <a:ext uri="{9D8B030D-6E8A-4147-A177-3AD203B41FA5}">
                      <a16:colId xmlns="" xmlns:a16="http://schemas.microsoft.com/office/drawing/2014/main" val="2995330676"/>
                    </a:ext>
                  </a:extLst>
                </a:gridCol>
                <a:gridCol w="1352550">
                  <a:extLst>
                    <a:ext uri="{9D8B030D-6E8A-4147-A177-3AD203B41FA5}">
                      <a16:colId xmlns="" xmlns:a16="http://schemas.microsoft.com/office/drawing/2014/main" val="1826670764"/>
                    </a:ext>
                  </a:extLst>
                </a:gridCol>
                <a:gridCol w="1390650">
                  <a:extLst>
                    <a:ext uri="{9D8B030D-6E8A-4147-A177-3AD203B41FA5}">
                      <a16:colId xmlns="" xmlns:a16="http://schemas.microsoft.com/office/drawing/2014/main" val="3097841242"/>
                    </a:ext>
                  </a:extLst>
                </a:gridCol>
              </a:tblGrid>
              <a:tr h="297180">
                <a:tc>
                  <a:txBody>
                    <a:bodyPr/>
                    <a:lstStyle/>
                    <a:p>
                      <a:endParaRPr lang="fr-FR" sz="1500" dirty="0"/>
                    </a:p>
                  </a:txBody>
                  <a:tcPr marL="68580" marR="68580" marT="34290" marB="34290"/>
                </a:tc>
                <a:tc>
                  <a:txBody>
                    <a:bodyPr/>
                    <a:lstStyle/>
                    <a:p>
                      <a:pPr algn="ctr"/>
                      <a:r>
                        <a:rPr lang="fr-FR" sz="1500" dirty="0"/>
                        <a:t>Initial</a:t>
                      </a:r>
                    </a:p>
                  </a:txBody>
                  <a:tcPr marL="68580" marR="68580" marT="34290" marB="34290" anchor="ctr"/>
                </a:tc>
                <a:tc>
                  <a:txBody>
                    <a:bodyPr/>
                    <a:lstStyle/>
                    <a:p>
                      <a:pPr algn="ctr"/>
                      <a:r>
                        <a:rPr lang="fr-FR" sz="1500" dirty="0"/>
                        <a:t>M3</a:t>
                      </a:r>
                    </a:p>
                  </a:txBody>
                  <a:tcPr marL="68580" marR="68580" marT="34290" marB="34290" anchor="ctr"/>
                </a:tc>
                <a:tc>
                  <a:txBody>
                    <a:bodyPr/>
                    <a:lstStyle/>
                    <a:p>
                      <a:pPr algn="ctr"/>
                      <a:r>
                        <a:rPr lang="fr-FR" sz="1500" dirty="0"/>
                        <a:t>M6</a:t>
                      </a:r>
                    </a:p>
                  </a:txBody>
                  <a:tcPr marL="68580" marR="68580" marT="34290" marB="34290" anchor="ctr"/>
                </a:tc>
                <a:tc>
                  <a:txBody>
                    <a:bodyPr/>
                    <a:lstStyle/>
                    <a:p>
                      <a:pPr algn="ctr"/>
                      <a:r>
                        <a:rPr lang="fr-FR" sz="1500" dirty="0"/>
                        <a:t>M12</a:t>
                      </a:r>
                    </a:p>
                  </a:txBody>
                  <a:tcPr marL="68580" marR="68580" marT="34290" marB="34290" anchor="ctr"/>
                </a:tc>
                <a:extLst>
                  <a:ext uri="{0D108BD9-81ED-4DB2-BD59-A6C34878D82A}">
                    <a16:rowId xmlns="" xmlns:a16="http://schemas.microsoft.com/office/drawing/2014/main" val="1638084373"/>
                  </a:ext>
                </a:extLst>
              </a:tr>
              <a:tr h="320040">
                <a:tc>
                  <a:txBody>
                    <a:bodyPr/>
                    <a:lstStyle/>
                    <a:p>
                      <a:r>
                        <a:rPr lang="fr-FR" sz="1700" b="1" dirty="0"/>
                        <a:t>Apports caloriques</a:t>
                      </a:r>
                      <a:r>
                        <a:rPr lang="fr-FR" sz="1700" b="1" baseline="0" dirty="0"/>
                        <a:t> (Kcal/j)</a:t>
                      </a:r>
                      <a:endParaRPr lang="fr-FR" sz="1700" b="1" dirty="0"/>
                    </a:p>
                  </a:txBody>
                  <a:tcPr marL="68580" marR="68580" marT="34290" marB="34290" anchor="ctr"/>
                </a:tc>
                <a:tc>
                  <a:txBody>
                    <a:bodyPr/>
                    <a:lstStyle/>
                    <a:p>
                      <a:pPr algn="ctr"/>
                      <a:r>
                        <a:rPr lang="fr-FR" sz="1700" dirty="0"/>
                        <a:t>2512 ± 74</a:t>
                      </a:r>
                    </a:p>
                  </a:txBody>
                  <a:tcPr marL="68580" marR="68580" marT="34290" marB="34290" anchor="ctr"/>
                </a:tc>
                <a:tc>
                  <a:txBody>
                    <a:bodyPr/>
                    <a:lstStyle/>
                    <a:p>
                      <a:pPr algn="ctr"/>
                      <a:r>
                        <a:rPr lang="fr-FR" sz="1700" dirty="0"/>
                        <a:t>980 ± 21</a:t>
                      </a:r>
                    </a:p>
                  </a:txBody>
                  <a:tcPr marL="68580" marR="68580" marT="34290" marB="34290" anchor="ctr"/>
                </a:tc>
                <a:tc>
                  <a:txBody>
                    <a:bodyPr/>
                    <a:lstStyle/>
                    <a:p>
                      <a:pPr algn="ctr"/>
                      <a:r>
                        <a:rPr lang="fr-FR" sz="1700" dirty="0"/>
                        <a:t>1136 ± 27</a:t>
                      </a:r>
                    </a:p>
                  </a:txBody>
                  <a:tcPr marL="68580" marR="68580" marT="34290" marB="34290" anchor="ctr"/>
                </a:tc>
                <a:tc>
                  <a:txBody>
                    <a:bodyPr/>
                    <a:lstStyle/>
                    <a:p>
                      <a:pPr algn="ctr"/>
                      <a:r>
                        <a:rPr lang="fr-FR" sz="1700" dirty="0"/>
                        <a:t>1281 ± 38</a:t>
                      </a:r>
                    </a:p>
                  </a:txBody>
                  <a:tcPr marL="68580" marR="68580" marT="34290" marB="34290" anchor="ctr"/>
                </a:tc>
                <a:extLst>
                  <a:ext uri="{0D108BD9-81ED-4DB2-BD59-A6C34878D82A}">
                    <a16:rowId xmlns="" xmlns:a16="http://schemas.microsoft.com/office/drawing/2014/main" val="112280908"/>
                  </a:ext>
                </a:extLst>
              </a:tr>
              <a:tr h="320040">
                <a:tc>
                  <a:txBody>
                    <a:bodyPr/>
                    <a:lstStyle/>
                    <a:p>
                      <a:r>
                        <a:rPr lang="fr-FR" sz="1700" b="1" dirty="0"/>
                        <a:t>Apports &lt; 1200</a:t>
                      </a:r>
                      <a:r>
                        <a:rPr lang="fr-FR" sz="1700" b="1" baseline="0" dirty="0"/>
                        <a:t> Kcal/j (%)</a:t>
                      </a:r>
                      <a:endParaRPr lang="fr-FR" sz="1700" b="1" dirty="0"/>
                    </a:p>
                  </a:txBody>
                  <a:tcPr marL="68580" marR="68580" marT="34290" marB="34290" anchor="ctr"/>
                </a:tc>
                <a:tc>
                  <a:txBody>
                    <a:bodyPr/>
                    <a:lstStyle/>
                    <a:p>
                      <a:pPr algn="ctr"/>
                      <a:r>
                        <a:rPr lang="fr-FR" sz="1700" dirty="0"/>
                        <a:t>0</a:t>
                      </a:r>
                    </a:p>
                  </a:txBody>
                  <a:tcPr marL="68580" marR="68580" marT="34290" marB="34290" anchor="ctr"/>
                </a:tc>
                <a:tc>
                  <a:txBody>
                    <a:bodyPr/>
                    <a:lstStyle/>
                    <a:p>
                      <a:pPr algn="ctr"/>
                      <a:r>
                        <a:rPr lang="fr-FR" sz="1700" dirty="0"/>
                        <a:t>81,7</a:t>
                      </a:r>
                    </a:p>
                  </a:txBody>
                  <a:tcPr marL="68580" marR="68580" marT="34290" marB="34290" anchor="ctr"/>
                </a:tc>
                <a:tc>
                  <a:txBody>
                    <a:bodyPr/>
                    <a:lstStyle/>
                    <a:p>
                      <a:pPr algn="ctr"/>
                      <a:r>
                        <a:rPr lang="fr-FR" sz="1700" dirty="0"/>
                        <a:t>49,3</a:t>
                      </a:r>
                    </a:p>
                  </a:txBody>
                  <a:tcPr marL="68580" marR="68580" marT="34290" marB="34290" anchor="ctr"/>
                </a:tc>
                <a:tc>
                  <a:txBody>
                    <a:bodyPr/>
                    <a:lstStyle/>
                    <a:p>
                      <a:pPr algn="ctr"/>
                      <a:r>
                        <a:rPr lang="fr-FR" sz="1700" dirty="0"/>
                        <a:t>32,8</a:t>
                      </a:r>
                    </a:p>
                  </a:txBody>
                  <a:tcPr marL="68580" marR="68580" marT="34290" marB="34290" anchor="ctr"/>
                </a:tc>
                <a:extLst>
                  <a:ext uri="{0D108BD9-81ED-4DB2-BD59-A6C34878D82A}">
                    <a16:rowId xmlns="" xmlns:a16="http://schemas.microsoft.com/office/drawing/2014/main" val="625227550"/>
                  </a:ext>
                </a:extLst>
              </a:tr>
              <a:tr h="320040">
                <a:tc>
                  <a:txBody>
                    <a:bodyPr/>
                    <a:lstStyle/>
                    <a:p>
                      <a:r>
                        <a:rPr lang="fr-FR" sz="1700" b="1" dirty="0"/>
                        <a:t>Apports protéiques (g/kg/j)</a:t>
                      </a:r>
                    </a:p>
                  </a:txBody>
                  <a:tcPr marL="68580" marR="68580" marT="34290" marB="34290" anchor="ctr"/>
                </a:tc>
                <a:tc>
                  <a:txBody>
                    <a:bodyPr/>
                    <a:lstStyle/>
                    <a:p>
                      <a:pPr algn="ctr"/>
                      <a:r>
                        <a:rPr lang="fr-FR" sz="1700" dirty="0"/>
                        <a:t>0,87 ± 0,07</a:t>
                      </a:r>
                    </a:p>
                  </a:txBody>
                  <a:tcPr marL="68580" marR="68580" marT="34290" marB="34290" anchor="ctr"/>
                </a:tc>
                <a:tc>
                  <a:txBody>
                    <a:bodyPr/>
                    <a:lstStyle/>
                    <a:p>
                      <a:pPr algn="ctr"/>
                      <a:r>
                        <a:rPr lang="fr-FR" sz="1700" dirty="0" smtClean="0"/>
                        <a:t>0,50 </a:t>
                      </a:r>
                      <a:r>
                        <a:rPr lang="fr-FR" sz="1700" dirty="0"/>
                        <a:t>± 0,03</a:t>
                      </a:r>
                    </a:p>
                  </a:txBody>
                  <a:tcPr marL="68580" marR="68580" marT="34290" marB="34290" anchor="ctr"/>
                </a:tc>
                <a:tc>
                  <a:txBody>
                    <a:bodyPr/>
                    <a:lstStyle/>
                    <a:p>
                      <a:pPr algn="ctr"/>
                      <a:r>
                        <a:rPr lang="fr-FR" sz="1700" dirty="0"/>
                        <a:t>0,53 ± 0,03</a:t>
                      </a:r>
                    </a:p>
                  </a:txBody>
                  <a:tcPr marL="68580" marR="68580" marT="34290" marB="34290" anchor="ctr"/>
                </a:tc>
                <a:tc>
                  <a:txBody>
                    <a:bodyPr/>
                    <a:lstStyle/>
                    <a:p>
                      <a:pPr algn="ctr"/>
                      <a:r>
                        <a:rPr lang="fr-FR" sz="1700" dirty="0"/>
                        <a:t>0,63 ± 0,04</a:t>
                      </a:r>
                    </a:p>
                  </a:txBody>
                  <a:tcPr marL="68580" marR="68580" marT="34290" marB="34290" anchor="ctr"/>
                </a:tc>
                <a:extLst>
                  <a:ext uri="{0D108BD9-81ED-4DB2-BD59-A6C34878D82A}">
                    <a16:rowId xmlns="" xmlns:a16="http://schemas.microsoft.com/office/drawing/2014/main" val="1320015547"/>
                  </a:ext>
                </a:extLst>
              </a:tr>
              <a:tr h="320040">
                <a:tc>
                  <a:txBody>
                    <a:bodyPr/>
                    <a:lstStyle/>
                    <a:p>
                      <a:r>
                        <a:rPr lang="fr-FR" sz="1700" b="1" dirty="0"/>
                        <a:t>Apports protéiques</a:t>
                      </a:r>
                      <a:r>
                        <a:rPr lang="fr-FR" sz="1700" b="1" baseline="0" dirty="0"/>
                        <a:t> &lt; 60g/j (%)</a:t>
                      </a:r>
                      <a:endParaRPr lang="fr-FR" sz="1700" b="1" dirty="0"/>
                    </a:p>
                  </a:txBody>
                  <a:tcPr marL="68580" marR="68580" marT="34290" marB="34290" anchor="ctr"/>
                </a:tc>
                <a:tc>
                  <a:txBody>
                    <a:bodyPr/>
                    <a:lstStyle/>
                    <a:p>
                      <a:pPr algn="ctr"/>
                      <a:r>
                        <a:rPr lang="fr-FR" sz="1700" dirty="0"/>
                        <a:t>0</a:t>
                      </a:r>
                    </a:p>
                  </a:txBody>
                  <a:tcPr marL="68580" marR="68580" marT="34290" marB="34290" anchor="ctr"/>
                </a:tc>
                <a:tc>
                  <a:txBody>
                    <a:bodyPr/>
                    <a:lstStyle/>
                    <a:p>
                      <a:pPr algn="ctr"/>
                      <a:r>
                        <a:rPr lang="fr-FR" sz="1700" dirty="0"/>
                        <a:t>81,0</a:t>
                      </a:r>
                    </a:p>
                  </a:txBody>
                  <a:tcPr marL="68580" marR="68580" marT="34290" marB="34290" anchor="ctr"/>
                </a:tc>
                <a:tc>
                  <a:txBody>
                    <a:bodyPr/>
                    <a:lstStyle/>
                    <a:p>
                      <a:pPr algn="ctr"/>
                      <a:r>
                        <a:rPr lang="fr-FR" sz="1700" dirty="0"/>
                        <a:t>78,0</a:t>
                      </a:r>
                    </a:p>
                  </a:txBody>
                  <a:tcPr marL="68580" marR="68580" marT="34290" marB="34290" anchor="ctr"/>
                </a:tc>
                <a:tc>
                  <a:txBody>
                    <a:bodyPr/>
                    <a:lstStyle/>
                    <a:p>
                      <a:pPr algn="ctr"/>
                      <a:r>
                        <a:rPr lang="fr-FR" sz="1700" dirty="0"/>
                        <a:t>67,6</a:t>
                      </a:r>
                    </a:p>
                  </a:txBody>
                  <a:tcPr marL="68580" marR="68580" marT="34290" marB="34290" anchor="ctr"/>
                </a:tc>
                <a:extLst>
                  <a:ext uri="{0D108BD9-81ED-4DB2-BD59-A6C34878D82A}">
                    <a16:rowId xmlns="" xmlns:a16="http://schemas.microsoft.com/office/drawing/2014/main" val="3290789237"/>
                  </a:ext>
                </a:extLst>
              </a:tr>
            </a:tbl>
          </a:graphicData>
        </a:graphic>
      </p:graphicFrame>
      <p:sp>
        <p:nvSpPr>
          <p:cNvPr id="7" name="Ellipse 6"/>
          <p:cNvSpPr/>
          <p:nvPr/>
        </p:nvSpPr>
        <p:spPr>
          <a:xfrm>
            <a:off x="4951232" y="3464610"/>
            <a:ext cx="937562" cy="31759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900"/>
            <a:endParaRPr lang="fr-FR" sz="1350">
              <a:solidFill>
                <a:prstClr val="black"/>
              </a:solidFill>
            </a:endParaRPr>
          </a:p>
        </p:txBody>
      </p:sp>
      <p:sp>
        <p:nvSpPr>
          <p:cNvPr id="10" name="Ellipse 9"/>
          <p:cNvSpPr/>
          <p:nvPr/>
        </p:nvSpPr>
        <p:spPr>
          <a:xfrm>
            <a:off x="4918180" y="2505741"/>
            <a:ext cx="1002287" cy="31759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900"/>
            <a:endParaRPr lang="fr-FR" sz="1350">
              <a:solidFill>
                <a:prstClr val="black"/>
              </a:solidFill>
            </a:endParaRPr>
          </a:p>
        </p:txBody>
      </p:sp>
      <p:sp>
        <p:nvSpPr>
          <p:cNvPr id="11" name="Ellipse 10"/>
          <p:cNvSpPr/>
          <p:nvPr/>
        </p:nvSpPr>
        <p:spPr>
          <a:xfrm>
            <a:off x="6178110" y="2482938"/>
            <a:ext cx="1002287" cy="31759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900"/>
            <a:endParaRPr lang="fr-FR" sz="1350">
              <a:solidFill>
                <a:prstClr val="black"/>
              </a:solidFill>
            </a:endParaRPr>
          </a:p>
        </p:txBody>
      </p:sp>
      <p:sp>
        <p:nvSpPr>
          <p:cNvPr id="12" name="Ellipse 11"/>
          <p:cNvSpPr/>
          <p:nvPr/>
        </p:nvSpPr>
        <p:spPr>
          <a:xfrm>
            <a:off x="7561299" y="2482938"/>
            <a:ext cx="1002287" cy="31759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900"/>
            <a:endParaRPr lang="fr-FR" sz="1350">
              <a:solidFill>
                <a:prstClr val="black"/>
              </a:solidFill>
            </a:endParaRPr>
          </a:p>
        </p:txBody>
      </p:sp>
      <p:sp>
        <p:nvSpPr>
          <p:cNvPr id="13" name="Ellipse 12"/>
          <p:cNvSpPr/>
          <p:nvPr/>
        </p:nvSpPr>
        <p:spPr>
          <a:xfrm>
            <a:off x="6210473" y="3464610"/>
            <a:ext cx="937562" cy="31759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900"/>
            <a:endParaRPr lang="fr-FR" sz="1350">
              <a:solidFill>
                <a:prstClr val="black"/>
              </a:solidFill>
            </a:endParaRPr>
          </a:p>
        </p:txBody>
      </p:sp>
      <p:sp>
        <p:nvSpPr>
          <p:cNvPr id="15" name="Ellipse 14"/>
          <p:cNvSpPr/>
          <p:nvPr/>
        </p:nvSpPr>
        <p:spPr>
          <a:xfrm>
            <a:off x="7610876" y="3450069"/>
            <a:ext cx="937562" cy="31759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900"/>
            <a:endParaRPr lang="fr-FR" sz="1350">
              <a:solidFill>
                <a:prstClr val="black"/>
              </a:solidFill>
            </a:endParaRPr>
          </a:p>
        </p:txBody>
      </p:sp>
      <p:sp>
        <p:nvSpPr>
          <p:cNvPr id="16" name="Ellipse 15"/>
          <p:cNvSpPr/>
          <p:nvPr/>
        </p:nvSpPr>
        <p:spPr>
          <a:xfrm>
            <a:off x="4951232" y="2841490"/>
            <a:ext cx="937562" cy="31759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900"/>
            <a:endParaRPr lang="fr-FR" sz="1350">
              <a:solidFill>
                <a:prstClr val="black"/>
              </a:solidFill>
            </a:endParaRPr>
          </a:p>
        </p:txBody>
      </p:sp>
      <p:sp>
        <p:nvSpPr>
          <p:cNvPr id="17" name="Ellipse 16"/>
          <p:cNvSpPr/>
          <p:nvPr/>
        </p:nvSpPr>
        <p:spPr>
          <a:xfrm>
            <a:off x="6210473" y="2841490"/>
            <a:ext cx="937562" cy="31759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900"/>
            <a:endParaRPr lang="fr-FR" sz="1350">
              <a:solidFill>
                <a:prstClr val="black"/>
              </a:solidFill>
            </a:endParaRPr>
          </a:p>
        </p:txBody>
      </p:sp>
      <p:sp>
        <p:nvSpPr>
          <p:cNvPr id="18" name="Ellipse 17"/>
          <p:cNvSpPr/>
          <p:nvPr/>
        </p:nvSpPr>
        <p:spPr>
          <a:xfrm>
            <a:off x="7610876" y="2826950"/>
            <a:ext cx="937562" cy="31759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900"/>
            <a:endParaRPr lang="fr-FR" sz="1350">
              <a:solidFill>
                <a:prstClr val="black"/>
              </a:solidFill>
            </a:endParaRPr>
          </a:p>
        </p:txBody>
      </p:sp>
      <p:sp>
        <p:nvSpPr>
          <p:cNvPr id="19" name="Titre 1"/>
          <p:cNvSpPr>
            <a:spLocks noGrp="1"/>
          </p:cNvSpPr>
          <p:nvPr>
            <p:ph type="title"/>
          </p:nvPr>
        </p:nvSpPr>
        <p:spPr>
          <a:xfrm>
            <a:off x="395536" y="692696"/>
            <a:ext cx="8386514" cy="944894"/>
          </a:xfrm>
        </p:spPr>
        <p:txBody>
          <a:bodyPr>
            <a:normAutofit/>
          </a:bodyPr>
          <a:lstStyle/>
          <a:p>
            <a:r>
              <a:rPr lang="fr-FR" sz="1800" dirty="0" smtClean="0"/>
              <a:t>Suivi nutritionnel après </a:t>
            </a:r>
            <a:r>
              <a:rPr lang="fr-FR" sz="1800" i="1" dirty="0" err="1" smtClean="0"/>
              <a:t>sleeve</a:t>
            </a:r>
            <a:r>
              <a:rPr lang="fr-FR" sz="1800" i="1" dirty="0" smtClean="0"/>
              <a:t> </a:t>
            </a:r>
            <a:r>
              <a:rPr lang="fr-FR" sz="1800" i="1" dirty="0" err="1" smtClean="0"/>
              <a:t>gastrectomy</a:t>
            </a:r>
            <a:r>
              <a:rPr lang="fr-FR" sz="1800" i="1" dirty="0" smtClean="0"/>
              <a:t> </a:t>
            </a:r>
            <a:r>
              <a:rPr lang="fr-FR" sz="1800" dirty="0" smtClean="0"/>
              <a:t>chez 98 patients consécutifs opérés au CHU de Marseille </a:t>
            </a:r>
            <a:br>
              <a:rPr lang="fr-FR" sz="1800" dirty="0" smtClean="0"/>
            </a:br>
            <a:r>
              <a:rPr lang="fr-FR" sz="1800" dirty="0" smtClean="0"/>
              <a:t>(supplémentation systématique</a:t>
            </a:r>
            <a:r>
              <a:rPr lang="fr-FR" sz="1800" dirty="0"/>
              <a:t> </a:t>
            </a:r>
            <a:r>
              <a:rPr lang="fr-FR" sz="1800" dirty="0" smtClean="0"/>
              <a:t>par </a:t>
            </a:r>
            <a:r>
              <a:rPr lang="fr-FR" sz="1800" dirty="0" err="1" smtClean="0"/>
              <a:t>MUlTIVITAMINES</a:t>
            </a:r>
            <a:r>
              <a:rPr lang="fr-FR" sz="1800" dirty="0"/>
              <a:t>)</a:t>
            </a:r>
          </a:p>
        </p:txBody>
      </p:sp>
      <p:sp>
        <p:nvSpPr>
          <p:cNvPr id="20" name="Rectangle 19"/>
          <p:cNvSpPr/>
          <p:nvPr/>
        </p:nvSpPr>
        <p:spPr>
          <a:xfrm>
            <a:off x="6572818" y="6550223"/>
            <a:ext cx="2486002" cy="307777"/>
          </a:xfrm>
          <a:prstGeom prst="rect">
            <a:avLst/>
          </a:prstGeom>
        </p:spPr>
        <p:txBody>
          <a:bodyPr wrap="none">
            <a:spAutoFit/>
          </a:bodyPr>
          <a:lstStyle/>
          <a:p>
            <a:pPr algn="r"/>
            <a:r>
              <a:rPr lang="fr-FR" sz="1400" i="1" dirty="0" err="1" smtClean="0">
                <a:solidFill>
                  <a:prstClr val="black"/>
                </a:solidFill>
              </a:rPr>
              <a:t>Tintignac</a:t>
            </a:r>
            <a:r>
              <a:rPr lang="fr-FR" sz="1400" i="1" dirty="0" smtClean="0">
                <a:solidFill>
                  <a:prstClr val="black"/>
                </a:solidFill>
              </a:rPr>
              <a:t> V, article en préparation</a:t>
            </a:r>
            <a:endParaRPr lang="fr-FR" sz="1400" i="1" dirty="0">
              <a:solidFill>
                <a:prstClr val="black"/>
              </a:solidFill>
            </a:endParaRPr>
          </a:p>
        </p:txBody>
      </p:sp>
      <p:grpSp>
        <p:nvGrpSpPr>
          <p:cNvPr id="21" name="Groupe 23"/>
          <p:cNvGrpSpPr/>
          <p:nvPr/>
        </p:nvGrpSpPr>
        <p:grpSpPr>
          <a:xfrm>
            <a:off x="179512" y="4077072"/>
            <a:ext cx="8856984" cy="2487258"/>
            <a:chOff x="467544" y="3886572"/>
            <a:chExt cx="8856984" cy="2487258"/>
          </a:xfrm>
        </p:grpSpPr>
        <p:graphicFrame>
          <p:nvGraphicFramePr>
            <p:cNvPr id="22" name="Espace réservé du contenu 6"/>
            <p:cNvGraphicFramePr>
              <a:graphicFrameLocks/>
            </p:cNvGraphicFramePr>
            <p:nvPr>
              <p:extLst/>
            </p:nvPr>
          </p:nvGraphicFramePr>
          <p:xfrm>
            <a:off x="467544" y="4004617"/>
            <a:ext cx="2160240" cy="1846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Espace réservé du contenu 6"/>
            <p:cNvGraphicFramePr>
              <a:graphicFrameLocks/>
            </p:cNvGraphicFramePr>
            <p:nvPr>
              <p:extLst/>
            </p:nvPr>
          </p:nvGraphicFramePr>
          <p:xfrm>
            <a:off x="2483768" y="3958580"/>
            <a:ext cx="2284161" cy="20197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Espace réservé du contenu 6"/>
            <p:cNvGraphicFramePr>
              <a:graphicFrameLocks/>
            </p:cNvGraphicFramePr>
            <p:nvPr>
              <p:extLst/>
            </p:nvPr>
          </p:nvGraphicFramePr>
          <p:xfrm>
            <a:off x="4788024" y="3886572"/>
            <a:ext cx="2323013" cy="21036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Espace réservé du contenu 6"/>
            <p:cNvGraphicFramePr>
              <a:graphicFrameLocks/>
            </p:cNvGraphicFramePr>
            <p:nvPr>
              <p:extLst/>
            </p:nvPr>
          </p:nvGraphicFramePr>
          <p:xfrm>
            <a:off x="7052643" y="3958580"/>
            <a:ext cx="2271885" cy="2092115"/>
          </p:xfrm>
          <a:graphic>
            <a:graphicData uri="http://schemas.openxmlformats.org/drawingml/2006/chart">
              <c:chart xmlns:c="http://schemas.openxmlformats.org/drawingml/2006/chart" xmlns:r="http://schemas.openxmlformats.org/officeDocument/2006/relationships" r:id="rId6"/>
            </a:graphicData>
          </a:graphic>
        </p:graphicFrame>
        <p:pic>
          <p:nvPicPr>
            <p:cNvPr id="28" name="Image 27"/>
            <p:cNvPicPr>
              <a:picLocks noChangeAspect="1"/>
            </p:cNvPicPr>
            <p:nvPr/>
          </p:nvPicPr>
          <p:blipFill>
            <a:blip r:embed="rId7"/>
            <a:stretch>
              <a:fillRect/>
            </a:stretch>
          </p:blipFill>
          <p:spPr>
            <a:xfrm>
              <a:off x="1330492" y="6006243"/>
              <a:ext cx="4765508" cy="367587"/>
            </a:xfrm>
            <a:prstGeom prst="rect">
              <a:avLst/>
            </a:prstGeom>
          </p:spPr>
        </p:pic>
      </p:grpSp>
    </p:spTree>
    <p:extLst>
      <p:ext uri="{BB962C8B-B14F-4D97-AF65-F5344CB8AC3E}">
        <p14:creationId xmlns:p14="http://schemas.microsoft.com/office/powerpoint/2010/main" val="51796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1" grpId="1"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a:grpSpLocks/>
          </p:cNvGrpSpPr>
          <p:nvPr/>
        </p:nvGrpSpPr>
        <p:grpSpPr bwMode="auto">
          <a:xfrm>
            <a:off x="2195737" y="1448394"/>
            <a:ext cx="4536504" cy="1201738"/>
            <a:chOff x="2916167" y="2023622"/>
            <a:chExt cx="2826506" cy="1201801"/>
          </a:xfrm>
        </p:grpSpPr>
        <p:sp>
          <p:nvSpPr>
            <p:cNvPr id="16398" name="ZoneTexte 2"/>
            <p:cNvSpPr txBox="1">
              <a:spLocks noChangeArrowheads="1"/>
            </p:cNvSpPr>
            <p:nvPr/>
          </p:nvSpPr>
          <p:spPr bwMode="auto">
            <a:xfrm>
              <a:off x="3100612" y="2239658"/>
              <a:ext cx="2610013" cy="923378"/>
            </a:xfrm>
            <a:prstGeom prst="rect">
              <a:avLst/>
            </a:prstGeom>
            <a:noFill/>
            <a:ln w="9525">
              <a:noFill/>
              <a:miter lim="800000"/>
              <a:headEnd/>
              <a:tailEnd/>
            </a:ln>
          </p:spPr>
          <p:txBody>
            <a:bodyPr wrap="square">
              <a:spAutoFit/>
            </a:bodyPr>
            <a:lstStyle/>
            <a:p>
              <a:pPr algn="ctr"/>
              <a:r>
                <a:rPr lang="fr-FR" altLang="fr-FR" dirty="0"/>
                <a:t>Consultation médicale </a:t>
              </a:r>
              <a:r>
                <a:rPr lang="fr-FR" altLang="fr-FR" dirty="0" smtClean="0"/>
                <a:t>de  </a:t>
              </a:r>
              <a:r>
                <a:rPr lang="fr-FR" altLang="fr-FR" dirty="0"/>
                <a:t>synthèse</a:t>
              </a:r>
            </a:p>
            <a:p>
              <a:pPr algn="ctr"/>
              <a:r>
                <a:rPr lang="fr-FR" altLang="fr-FR" dirty="0"/>
                <a:t>Synthèse du </a:t>
              </a:r>
              <a:r>
                <a:rPr lang="fr-FR" altLang="fr-FR" dirty="0" smtClean="0"/>
                <a:t>parcours ETP</a:t>
              </a:r>
              <a:endParaRPr lang="fr-FR" altLang="fr-FR" dirty="0"/>
            </a:p>
            <a:p>
              <a:endParaRPr lang="fr-FR" altLang="fr-FR" dirty="0"/>
            </a:p>
          </p:txBody>
        </p:sp>
        <p:sp>
          <p:nvSpPr>
            <p:cNvPr id="4" name="Rectangle 3"/>
            <p:cNvSpPr/>
            <p:nvPr/>
          </p:nvSpPr>
          <p:spPr>
            <a:xfrm>
              <a:off x="2916167" y="2023622"/>
              <a:ext cx="2826506" cy="120180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5" name="Flèche vers le bas 4"/>
          <p:cNvSpPr/>
          <p:nvPr/>
        </p:nvSpPr>
        <p:spPr>
          <a:xfrm>
            <a:off x="4318793" y="997868"/>
            <a:ext cx="477838"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lèche vers le bas 5"/>
          <p:cNvSpPr/>
          <p:nvPr/>
        </p:nvSpPr>
        <p:spPr>
          <a:xfrm>
            <a:off x="4371181" y="2735858"/>
            <a:ext cx="477837" cy="344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389" name="ZoneTexte 6"/>
          <p:cNvSpPr txBox="1">
            <a:spLocks noChangeArrowheads="1"/>
          </p:cNvSpPr>
          <p:nvPr/>
        </p:nvSpPr>
        <p:spPr bwMode="auto">
          <a:xfrm>
            <a:off x="3211512" y="3282753"/>
            <a:ext cx="2749550" cy="369887"/>
          </a:xfrm>
          <a:prstGeom prst="rect">
            <a:avLst/>
          </a:prstGeom>
          <a:noFill/>
          <a:ln w="9525">
            <a:noFill/>
            <a:miter lim="800000"/>
            <a:headEnd/>
            <a:tailEnd/>
          </a:ln>
        </p:spPr>
        <p:txBody>
          <a:bodyPr wrap="none">
            <a:spAutoFit/>
          </a:bodyPr>
          <a:lstStyle/>
          <a:p>
            <a:r>
              <a:rPr lang="fr-FR" altLang="fr-FR"/>
              <a:t>Réunion pluridisciplinaire</a:t>
            </a:r>
          </a:p>
        </p:txBody>
      </p:sp>
      <p:sp>
        <p:nvSpPr>
          <p:cNvPr id="8" name="Rectangle 7"/>
          <p:cNvSpPr/>
          <p:nvPr/>
        </p:nvSpPr>
        <p:spPr>
          <a:xfrm>
            <a:off x="3158331" y="3196233"/>
            <a:ext cx="2855912" cy="51276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lèche vers le bas 8"/>
          <p:cNvSpPr/>
          <p:nvPr/>
        </p:nvSpPr>
        <p:spPr>
          <a:xfrm>
            <a:off x="4347368" y="3866158"/>
            <a:ext cx="477838"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392" name="ZoneTexte 9"/>
          <p:cNvSpPr txBox="1">
            <a:spLocks noChangeArrowheads="1"/>
          </p:cNvSpPr>
          <p:nvPr/>
        </p:nvSpPr>
        <p:spPr bwMode="auto">
          <a:xfrm>
            <a:off x="3419872" y="4420195"/>
            <a:ext cx="2262158" cy="646331"/>
          </a:xfrm>
          <a:prstGeom prst="rect">
            <a:avLst/>
          </a:prstGeom>
          <a:noFill/>
          <a:ln w="9525">
            <a:noFill/>
            <a:miter lim="800000"/>
            <a:headEnd/>
            <a:tailEnd/>
          </a:ln>
        </p:spPr>
        <p:txBody>
          <a:bodyPr wrap="none">
            <a:spAutoFit/>
          </a:bodyPr>
          <a:lstStyle/>
          <a:p>
            <a:pPr algn="ctr"/>
            <a:r>
              <a:rPr lang="fr-FR" altLang="fr-FR" dirty="0"/>
              <a:t>Hôpital de jour </a:t>
            </a:r>
          </a:p>
          <a:p>
            <a:pPr algn="ctr"/>
            <a:r>
              <a:rPr lang="fr-FR" altLang="fr-FR" dirty="0"/>
              <a:t>Bilan </a:t>
            </a:r>
            <a:r>
              <a:rPr lang="fr-FR" altLang="fr-FR" dirty="0" err="1"/>
              <a:t>pré-opératoire</a:t>
            </a:r>
            <a:endParaRPr lang="fr-FR" altLang="fr-FR" dirty="0"/>
          </a:p>
        </p:txBody>
      </p:sp>
      <p:sp>
        <p:nvSpPr>
          <p:cNvPr id="11" name="Flèche vers le bas 10"/>
          <p:cNvSpPr/>
          <p:nvPr/>
        </p:nvSpPr>
        <p:spPr>
          <a:xfrm>
            <a:off x="4347368" y="5280620"/>
            <a:ext cx="477838" cy="344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3129756" y="4363045"/>
            <a:ext cx="2855912" cy="74453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3" name="Groupe 14"/>
          <p:cNvGrpSpPr>
            <a:grpSpLocks/>
          </p:cNvGrpSpPr>
          <p:nvPr/>
        </p:nvGrpSpPr>
        <p:grpSpPr bwMode="auto">
          <a:xfrm>
            <a:off x="3158331" y="5796558"/>
            <a:ext cx="2855912" cy="512762"/>
            <a:chOff x="2935298" y="5966753"/>
            <a:chExt cx="2855457" cy="512141"/>
          </a:xfrm>
        </p:grpSpPr>
        <p:sp>
          <p:nvSpPr>
            <p:cNvPr id="16396" name="ZoneTexte 11"/>
            <p:cNvSpPr txBox="1">
              <a:spLocks noChangeArrowheads="1"/>
            </p:cNvSpPr>
            <p:nvPr/>
          </p:nvSpPr>
          <p:spPr bwMode="auto">
            <a:xfrm>
              <a:off x="3058702" y="6038158"/>
              <a:ext cx="2634054" cy="369332"/>
            </a:xfrm>
            <a:prstGeom prst="rect">
              <a:avLst/>
            </a:prstGeom>
            <a:noFill/>
            <a:ln w="9525">
              <a:noFill/>
              <a:miter lim="800000"/>
              <a:headEnd/>
              <a:tailEnd/>
            </a:ln>
          </p:spPr>
          <p:txBody>
            <a:bodyPr wrap="none">
              <a:spAutoFit/>
            </a:bodyPr>
            <a:lstStyle/>
            <a:p>
              <a:r>
                <a:rPr lang="fr-FR" altLang="fr-FR"/>
                <a:t>Intervention chirurgicale</a:t>
              </a:r>
            </a:p>
          </p:txBody>
        </p:sp>
        <p:sp>
          <p:nvSpPr>
            <p:cNvPr id="14" name="Rectangle 13"/>
            <p:cNvSpPr/>
            <p:nvPr/>
          </p:nvSpPr>
          <p:spPr>
            <a:xfrm>
              <a:off x="2935298" y="5966753"/>
              <a:ext cx="2855457" cy="5121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6" name="Titre 1"/>
          <p:cNvSpPr txBox="1">
            <a:spLocks/>
          </p:cNvSpPr>
          <p:nvPr/>
        </p:nvSpPr>
        <p:spPr>
          <a:xfrm>
            <a:off x="323528" y="293784"/>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fr-FR" dirty="0" smtClean="0">
                <a:solidFill>
                  <a:schemeClr val="accent1"/>
                </a:solidFill>
              </a:rPr>
              <a:t>Prise en charge CHU Conception Marseille</a:t>
            </a:r>
            <a:endParaRPr lang="fr-FR" dirty="0">
              <a:solidFill>
                <a:schemeClr val="accent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395536" y="827922"/>
            <a:ext cx="8386514" cy="944894"/>
          </a:xfrm>
        </p:spPr>
        <p:txBody>
          <a:bodyPr>
            <a:normAutofit/>
          </a:bodyPr>
          <a:lstStyle/>
          <a:p>
            <a:r>
              <a:rPr lang="fr-FR" sz="1800" dirty="0" smtClean="0"/>
              <a:t>Suivi nutritionnel après </a:t>
            </a:r>
            <a:r>
              <a:rPr lang="fr-FR" sz="1800" i="1" dirty="0" err="1" smtClean="0"/>
              <a:t>sleeve</a:t>
            </a:r>
            <a:r>
              <a:rPr lang="fr-FR" sz="1800" i="1" dirty="0" smtClean="0"/>
              <a:t> </a:t>
            </a:r>
            <a:r>
              <a:rPr lang="fr-FR" sz="1800" i="1" dirty="0" err="1" smtClean="0"/>
              <a:t>gastrectomy</a:t>
            </a:r>
            <a:r>
              <a:rPr lang="fr-FR" sz="1800" i="1" dirty="0" smtClean="0"/>
              <a:t> </a:t>
            </a:r>
            <a:r>
              <a:rPr lang="fr-FR" sz="1800" dirty="0" smtClean="0"/>
              <a:t>chez 98 patients consécutifs opérés au CHU de Marseille </a:t>
            </a:r>
            <a:br>
              <a:rPr lang="fr-FR" sz="1800" dirty="0" smtClean="0"/>
            </a:br>
            <a:r>
              <a:rPr lang="fr-FR" sz="1800" dirty="0" smtClean="0"/>
              <a:t>(supplémentation systématique</a:t>
            </a:r>
            <a:r>
              <a:rPr lang="fr-FR" sz="1800" dirty="0"/>
              <a:t> </a:t>
            </a:r>
            <a:r>
              <a:rPr lang="fr-FR" sz="1800" dirty="0" smtClean="0"/>
              <a:t>par </a:t>
            </a:r>
            <a:r>
              <a:rPr lang="fr-FR" sz="1800" dirty="0" err="1" smtClean="0"/>
              <a:t>MUlTIVITAMINES</a:t>
            </a:r>
            <a:r>
              <a:rPr lang="fr-FR" sz="1800" dirty="0"/>
              <a:t>)</a:t>
            </a:r>
          </a:p>
        </p:txBody>
      </p:sp>
      <p:pic>
        <p:nvPicPr>
          <p:cNvPr id="8" name="Image 7"/>
          <p:cNvPicPr>
            <a:picLocks noChangeAspect="1"/>
          </p:cNvPicPr>
          <p:nvPr/>
        </p:nvPicPr>
        <p:blipFill>
          <a:blip r:embed="rId3"/>
          <a:stretch>
            <a:fillRect/>
          </a:stretch>
        </p:blipFill>
        <p:spPr>
          <a:xfrm>
            <a:off x="-14465" y="2934792"/>
            <a:ext cx="9144000" cy="3518544"/>
          </a:xfrm>
          <a:prstGeom prst="rect">
            <a:avLst/>
          </a:prstGeom>
        </p:spPr>
      </p:pic>
      <p:sp>
        <p:nvSpPr>
          <p:cNvPr id="12" name="Rectangle 11"/>
          <p:cNvSpPr/>
          <p:nvPr/>
        </p:nvSpPr>
        <p:spPr>
          <a:xfrm>
            <a:off x="6572818" y="6550223"/>
            <a:ext cx="2486002" cy="307777"/>
          </a:xfrm>
          <a:prstGeom prst="rect">
            <a:avLst/>
          </a:prstGeom>
        </p:spPr>
        <p:txBody>
          <a:bodyPr wrap="none">
            <a:spAutoFit/>
          </a:bodyPr>
          <a:lstStyle/>
          <a:p>
            <a:pPr algn="r"/>
            <a:r>
              <a:rPr lang="fr-FR" sz="1400" i="1" dirty="0" err="1" smtClean="0">
                <a:solidFill>
                  <a:prstClr val="black"/>
                </a:solidFill>
              </a:rPr>
              <a:t>Tintignac</a:t>
            </a:r>
            <a:r>
              <a:rPr lang="fr-FR" sz="1400" i="1" dirty="0" smtClean="0">
                <a:solidFill>
                  <a:prstClr val="black"/>
                </a:solidFill>
              </a:rPr>
              <a:t> V, article en préparation</a:t>
            </a:r>
            <a:endParaRPr lang="fr-FR" sz="1400" i="1" dirty="0">
              <a:solidFill>
                <a:prstClr val="black"/>
              </a:solidFill>
            </a:endParaRPr>
          </a:p>
        </p:txBody>
      </p:sp>
      <p:sp>
        <p:nvSpPr>
          <p:cNvPr id="13" name="Rectangle 12"/>
          <p:cNvSpPr/>
          <p:nvPr/>
        </p:nvSpPr>
        <p:spPr>
          <a:xfrm>
            <a:off x="79867" y="2060848"/>
            <a:ext cx="8978953" cy="723275"/>
          </a:xfrm>
          <a:prstGeom prst="rect">
            <a:avLst/>
          </a:prstGeom>
        </p:spPr>
        <p:txBody>
          <a:bodyPr wrap="square">
            <a:spAutoFit/>
          </a:bodyPr>
          <a:lstStyle/>
          <a:p>
            <a:pPr algn="ctr"/>
            <a:r>
              <a:rPr lang="fr-FR" i="1" dirty="0">
                <a:solidFill>
                  <a:srgbClr val="000090"/>
                </a:solidFill>
              </a:rPr>
              <a:t>IMC </a:t>
            </a:r>
            <a:r>
              <a:rPr lang="fr-FR" i="1" dirty="0" smtClean="0">
                <a:solidFill>
                  <a:srgbClr val="000090"/>
                </a:solidFill>
              </a:rPr>
              <a:t>44,6 ±0,7 (SEM) </a:t>
            </a:r>
            <a:r>
              <a:rPr lang="fr-FR" i="1" dirty="0">
                <a:solidFill>
                  <a:srgbClr val="000090"/>
                </a:solidFill>
                <a:sym typeface="Wingdings"/>
              </a:rPr>
              <a:t> </a:t>
            </a:r>
            <a:r>
              <a:rPr lang="fr-FR" i="1" dirty="0" smtClean="0">
                <a:solidFill>
                  <a:srgbClr val="000090"/>
                </a:solidFill>
                <a:sym typeface="Wingdings"/>
              </a:rPr>
              <a:t>31,1 </a:t>
            </a:r>
            <a:r>
              <a:rPr lang="fr-FR" i="1" dirty="0" smtClean="0">
                <a:solidFill>
                  <a:srgbClr val="000090"/>
                </a:solidFill>
              </a:rPr>
              <a:t>±0,6 </a:t>
            </a:r>
            <a:r>
              <a:rPr lang="fr-FR" i="1" dirty="0">
                <a:solidFill>
                  <a:srgbClr val="000090"/>
                </a:solidFill>
                <a:sym typeface="Wingdings"/>
              </a:rPr>
              <a:t>kg/m</a:t>
            </a:r>
            <a:r>
              <a:rPr lang="fr-FR" i="1" baseline="30000" dirty="0">
                <a:solidFill>
                  <a:srgbClr val="000090"/>
                </a:solidFill>
                <a:sym typeface="Wingdings"/>
              </a:rPr>
              <a:t>2</a:t>
            </a:r>
            <a:endParaRPr lang="fr-FR" i="1" baseline="30000" dirty="0">
              <a:solidFill>
                <a:srgbClr val="000090"/>
              </a:solidFill>
            </a:endParaRPr>
          </a:p>
          <a:p>
            <a:pPr algn="ctr">
              <a:spcBef>
                <a:spcPts val="600"/>
              </a:spcBef>
            </a:pPr>
            <a:r>
              <a:rPr lang="fr-FR" b="1" i="1" dirty="0">
                <a:solidFill>
                  <a:srgbClr val="000090"/>
                </a:solidFill>
              </a:rPr>
              <a:t>Supplémentation </a:t>
            </a:r>
            <a:r>
              <a:rPr lang="fr-FR" b="1" i="1" dirty="0" smtClean="0">
                <a:solidFill>
                  <a:srgbClr val="000090"/>
                </a:solidFill>
              </a:rPr>
              <a:t>systématique </a:t>
            </a:r>
            <a:r>
              <a:rPr lang="fr-FR" b="1" i="1" dirty="0" err="1" smtClean="0">
                <a:solidFill>
                  <a:srgbClr val="000090"/>
                </a:solidFill>
              </a:rPr>
              <a:t>Elevit</a:t>
            </a:r>
            <a:r>
              <a:rPr lang="fr-FR" b="1" i="1" dirty="0" smtClean="0">
                <a:solidFill>
                  <a:srgbClr val="000090"/>
                </a:solidFill>
              </a:rPr>
              <a:t> B9 </a:t>
            </a:r>
            <a:r>
              <a:rPr lang="fr-FR" b="1" i="1" baseline="30000" dirty="0" smtClean="0">
                <a:solidFill>
                  <a:srgbClr val="000090"/>
                </a:solidFill>
              </a:rPr>
              <a:t>®</a:t>
            </a:r>
            <a:r>
              <a:rPr lang="fr-FR" b="1" i="1" dirty="0" smtClean="0">
                <a:solidFill>
                  <a:srgbClr val="000090"/>
                </a:solidFill>
              </a:rPr>
              <a:t> 6 mois </a:t>
            </a:r>
            <a:r>
              <a:rPr lang="fr-FR" b="1" i="1" dirty="0">
                <a:solidFill>
                  <a:srgbClr val="000090"/>
                </a:solidFill>
              </a:rPr>
              <a:t>+ ajustement selon bilans</a:t>
            </a:r>
          </a:p>
        </p:txBody>
      </p:sp>
    </p:spTree>
    <p:extLst>
      <p:ext uri="{BB962C8B-B14F-4D97-AF65-F5344CB8AC3E}">
        <p14:creationId xmlns:p14="http://schemas.microsoft.com/office/powerpoint/2010/main" val="1571857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6960" y="2852936"/>
            <a:ext cx="8784976" cy="3888432"/>
          </a:xfrm>
        </p:spPr>
        <p:txBody>
          <a:bodyPr>
            <a:noAutofit/>
          </a:bodyPr>
          <a:lstStyle/>
          <a:p>
            <a:r>
              <a:rPr lang="fr-FR" sz="1800" dirty="0"/>
              <a:t>S</a:t>
            </a:r>
            <a:r>
              <a:rPr lang="fr-FR" sz="1800" dirty="0" smtClean="0"/>
              <a:t>upplémentation </a:t>
            </a:r>
            <a:r>
              <a:rPr lang="fr-FR" sz="1800" dirty="0"/>
              <a:t>systématique </a:t>
            </a:r>
            <a:r>
              <a:rPr lang="fr-FR" sz="1800" dirty="0" smtClean="0"/>
              <a:t>essentielle après SG</a:t>
            </a:r>
            <a:endParaRPr lang="fr-FR" sz="1800" dirty="0"/>
          </a:p>
          <a:p>
            <a:r>
              <a:rPr lang="fr-FR" sz="1800" dirty="0" smtClean="0"/>
              <a:t>ELEVIT B9 1/j : </a:t>
            </a:r>
            <a:r>
              <a:rPr lang="fr-FR" sz="1800" dirty="0"/>
              <a:t> </a:t>
            </a:r>
            <a:r>
              <a:rPr lang="fr-FR" sz="1800" dirty="0" smtClean="0"/>
              <a:t>                                                                                                         amélioration du statut nutritionnel mais persistance / apparition </a:t>
            </a:r>
            <a:r>
              <a:rPr lang="fr-FR" sz="1800" dirty="0"/>
              <a:t>de </a:t>
            </a:r>
            <a:r>
              <a:rPr lang="fr-FR" sz="1800" dirty="0" smtClean="0"/>
              <a:t>certaines carences</a:t>
            </a:r>
            <a:endParaRPr lang="fr-FR" sz="1800" dirty="0"/>
          </a:p>
          <a:p>
            <a:r>
              <a:rPr lang="fr-FR" sz="1800" dirty="0" smtClean="0"/>
              <a:t>Adaptation </a:t>
            </a:r>
            <a:r>
              <a:rPr lang="fr-FR" sz="1800" dirty="0"/>
              <a:t>du protocole de supplémentation systématique :</a:t>
            </a:r>
          </a:p>
          <a:p>
            <a:pPr lvl="2"/>
            <a:r>
              <a:rPr lang="fr-FR" sz="1500" dirty="0" err="1" smtClean="0"/>
              <a:t>Multivitamines</a:t>
            </a:r>
            <a:r>
              <a:rPr lang="fr-FR" sz="1500" dirty="0" smtClean="0"/>
              <a:t> </a:t>
            </a:r>
            <a:r>
              <a:rPr lang="fr-FR" sz="1500" dirty="0"/>
              <a:t>pendant 1 an </a:t>
            </a:r>
            <a:r>
              <a:rPr lang="fr-FR" sz="1500" dirty="0" smtClean="0"/>
              <a:t>au moins</a:t>
            </a:r>
          </a:p>
          <a:p>
            <a:pPr lvl="2"/>
            <a:r>
              <a:rPr lang="fr-FR" sz="1500" dirty="0" smtClean="0"/>
              <a:t>Choix d’un produit plus riche </a:t>
            </a:r>
            <a:r>
              <a:rPr lang="fr-FR" sz="1500" dirty="0"/>
              <a:t>en vitamine A, zinc et </a:t>
            </a:r>
            <a:r>
              <a:rPr lang="fr-FR" sz="1500" dirty="0" smtClean="0"/>
              <a:t>sélénium</a:t>
            </a:r>
            <a:endParaRPr lang="fr-FR" sz="1500" dirty="0"/>
          </a:p>
          <a:p>
            <a:pPr lvl="2"/>
            <a:r>
              <a:rPr lang="fr-FR" sz="1500" dirty="0"/>
              <a:t>Apport en fer d’au moins 60 mg à poursuivre entre M6 et M12</a:t>
            </a:r>
          </a:p>
          <a:p>
            <a:pPr lvl="2"/>
            <a:r>
              <a:rPr lang="fr-FR" sz="1500" dirty="0" smtClean="0"/>
              <a:t>Apport systématique en vitamine </a:t>
            </a:r>
            <a:r>
              <a:rPr lang="fr-FR" sz="1500" dirty="0"/>
              <a:t>B12 et vitamine </a:t>
            </a:r>
            <a:r>
              <a:rPr lang="fr-FR" sz="1500" dirty="0" smtClean="0"/>
              <a:t>D</a:t>
            </a:r>
            <a:endParaRPr lang="fr-FR" sz="1500" dirty="0"/>
          </a:p>
          <a:p>
            <a:pPr lvl="2"/>
            <a:r>
              <a:rPr lang="fr-FR" sz="1500" dirty="0" smtClean="0"/>
              <a:t>CNO ou suppléments protéiques si </a:t>
            </a:r>
            <a:r>
              <a:rPr lang="fr-FR" sz="1500" dirty="0"/>
              <a:t>apports alimentaires insuffisants</a:t>
            </a:r>
          </a:p>
          <a:p>
            <a:r>
              <a:rPr lang="fr-FR" sz="1800" dirty="0"/>
              <a:t>O</a:t>
            </a:r>
            <a:r>
              <a:rPr lang="fr-FR" sz="1800" dirty="0" smtClean="0"/>
              <a:t>bservance +++</a:t>
            </a:r>
            <a:endParaRPr lang="fr-FR" sz="1800" dirty="0"/>
          </a:p>
          <a:p>
            <a:endParaRPr lang="fr-FR" sz="1800" dirty="0"/>
          </a:p>
        </p:txBody>
      </p:sp>
      <p:sp>
        <p:nvSpPr>
          <p:cNvPr id="4" name="Rectangle 3"/>
          <p:cNvSpPr/>
          <p:nvPr/>
        </p:nvSpPr>
        <p:spPr>
          <a:xfrm>
            <a:off x="79867" y="1988840"/>
            <a:ext cx="8978953" cy="723275"/>
          </a:xfrm>
          <a:prstGeom prst="rect">
            <a:avLst/>
          </a:prstGeom>
        </p:spPr>
        <p:txBody>
          <a:bodyPr wrap="square">
            <a:spAutoFit/>
          </a:bodyPr>
          <a:lstStyle/>
          <a:p>
            <a:pPr algn="ctr"/>
            <a:r>
              <a:rPr lang="fr-FR" i="1" dirty="0">
                <a:solidFill>
                  <a:srgbClr val="000090"/>
                </a:solidFill>
              </a:rPr>
              <a:t>IMC </a:t>
            </a:r>
            <a:r>
              <a:rPr lang="fr-FR" i="1" dirty="0" smtClean="0">
                <a:solidFill>
                  <a:srgbClr val="000090"/>
                </a:solidFill>
              </a:rPr>
              <a:t>44,6 ±0,7 (SEM) </a:t>
            </a:r>
            <a:r>
              <a:rPr lang="fr-FR" i="1" dirty="0">
                <a:solidFill>
                  <a:srgbClr val="000090"/>
                </a:solidFill>
                <a:sym typeface="Wingdings"/>
              </a:rPr>
              <a:t> </a:t>
            </a:r>
            <a:r>
              <a:rPr lang="fr-FR" i="1" dirty="0" smtClean="0">
                <a:solidFill>
                  <a:srgbClr val="000090"/>
                </a:solidFill>
                <a:sym typeface="Wingdings"/>
              </a:rPr>
              <a:t>31,1 </a:t>
            </a:r>
            <a:r>
              <a:rPr lang="fr-FR" i="1" dirty="0" smtClean="0">
                <a:solidFill>
                  <a:srgbClr val="000090"/>
                </a:solidFill>
              </a:rPr>
              <a:t>±0,6 </a:t>
            </a:r>
            <a:r>
              <a:rPr lang="fr-FR" i="1" dirty="0">
                <a:solidFill>
                  <a:srgbClr val="000090"/>
                </a:solidFill>
                <a:sym typeface="Wingdings"/>
              </a:rPr>
              <a:t>kg/m</a:t>
            </a:r>
            <a:r>
              <a:rPr lang="fr-FR" i="1" baseline="30000" dirty="0">
                <a:solidFill>
                  <a:srgbClr val="000090"/>
                </a:solidFill>
                <a:sym typeface="Wingdings"/>
              </a:rPr>
              <a:t>2</a:t>
            </a:r>
            <a:endParaRPr lang="fr-FR" i="1" baseline="30000" dirty="0">
              <a:solidFill>
                <a:srgbClr val="000090"/>
              </a:solidFill>
            </a:endParaRPr>
          </a:p>
          <a:p>
            <a:pPr algn="ctr">
              <a:spcBef>
                <a:spcPts val="600"/>
              </a:spcBef>
            </a:pPr>
            <a:r>
              <a:rPr lang="fr-FR" b="1" i="1" dirty="0">
                <a:solidFill>
                  <a:srgbClr val="000090"/>
                </a:solidFill>
              </a:rPr>
              <a:t>Supplémentation </a:t>
            </a:r>
            <a:r>
              <a:rPr lang="fr-FR" b="1" i="1" dirty="0" smtClean="0">
                <a:solidFill>
                  <a:srgbClr val="000090"/>
                </a:solidFill>
              </a:rPr>
              <a:t>systématique </a:t>
            </a:r>
            <a:r>
              <a:rPr lang="fr-FR" b="1" i="1" dirty="0" err="1" smtClean="0">
                <a:solidFill>
                  <a:srgbClr val="000090"/>
                </a:solidFill>
              </a:rPr>
              <a:t>Elevit</a:t>
            </a:r>
            <a:r>
              <a:rPr lang="fr-FR" b="1" i="1" dirty="0" smtClean="0">
                <a:solidFill>
                  <a:srgbClr val="000090"/>
                </a:solidFill>
              </a:rPr>
              <a:t> B9 </a:t>
            </a:r>
            <a:r>
              <a:rPr lang="fr-FR" b="1" i="1" baseline="30000" dirty="0" smtClean="0">
                <a:solidFill>
                  <a:srgbClr val="000090"/>
                </a:solidFill>
              </a:rPr>
              <a:t>®</a:t>
            </a:r>
            <a:r>
              <a:rPr lang="fr-FR" b="1" i="1" dirty="0" smtClean="0">
                <a:solidFill>
                  <a:srgbClr val="000090"/>
                </a:solidFill>
              </a:rPr>
              <a:t> 6 mois </a:t>
            </a:r>
            <a:r>
              <a:rPr lang="fr-FR" b="1" i="1" dirty="0">
                <a:solidFill>
                  <a:srgbClr val="000090"/>
                </a:solidFill>
              </a:rPr>
              <a:t>+ ajustement selon bilans</a:t>
            </a:r>
          </a:p>
        </p:txBody>
      </p:sp>
      <p:sp>
        <p:nvSpPr>
          <p:cNvPr id="6" name="Titre 1"/>
          <p:cNvSpPr>
            <a:spLocks noGrp="1"/>
          </p:cNvSpPr>
          <p:nvPr>
            <p:ph type="title"/>
          </p:nvPr>
        </p:nvSpPr>
        <p:spPr>
          <a:xfrm>
            <a:off x="395536" y="692696"/>
            <a:ext cx="8386514" cy="944894"/>
          </a:xfrm>
        </p:spPr>
        <p:txBody>
          <a:bodyPr>
            <a:normAutofit/>
          </a:bodyPr>
          <a:lstStyle/>
          <a:p>
            <a:r>
              <a:rPr lang="fr-FR" sz="1800" dirty="0" smtClean="0"/>
              <a:t>Suivi nutritionnel après </a:t>
            </a:r>
            <a:r>
              <a:rPr lang="fr-FR" sz="1800" i="1" dirty="0" err="1" smtClean="0"/>
              <a:t>sleeve</a:t>
            </a:r>
            <a:r>
              <a:rPr lang="fr-FR" sz="1800" i="1" dirty="0" smtClean="0"/>
              <a:t> </a:t>
            </a:r>
            <a:r>
              <a:rPr lang="fr-FR" sz="1800" i="1" dirty="0" err="1" smtClean="0"/>
              <a:t>gastrectomy</a:t>
            </a:r>
            <a:r>
              <a:rPr lang="fr-FR" sz="1800" i="1" dirty="0" smtClean="0"/>
              <a:t> </a:t>
            </a:r>
            <a:r>
              <a:rPr lang="fr-FR" sz="1800" dirty="0" smtClean="0"/>
              <a:t>chez 98 patients consécutifs opérés au CHU de Marseille </a:t>
            </a:r>
            <a:br>
              <a:rPr lang="fr-FR" sz="1800" dirty="0" smtClean="0"/>
            </a:br>
            <a:r>
              <a:rPr lang="fr-FR" sz="1800" dirty="0" smtClean="0"/>
              <a:t>(supplémentation systématique</a:t>
            </a:r>
            <a:r>
              <a:rPr lang="fr-FR" sz="1800" dirty="0"/>
              <a:t> </a:t>
            </a:r>
            <a:r>
              <a:rPr lang="fr-FR" sz="1800" dirty="0" smtClean="0"/>
              <a:t>par </a:t>
            </a:r>
            <a:r>
              <a:rPr lang="fr-FR" sz="1800" dirty="0" err="1" smtClean="0"/>
              <a:t>MUlTIVITAMINES</a:t>
            </a:r>
            <a:r>
              <a:rPr lang="fr-FR" sz="1800" dirty="0"/>
              <a:t>)</a:t>
            </a:r>
          </a:p>
        </p:txBody>
      </p:sp>
    </p:spTree>
    <p:extLst>
      <p:ext uri="{BB962C8B-B14F-4D97-AF65-F5344CB8AC3E}">
        <p14:creationId xmlns:p14="http://schemas.microsoft.com/office/powerpoint/2010/main" val="1194593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b="1" dirty="0" smtClean="0">
                <a:latin typeface="Calibri" pitchFamily="34" charset="0"/>
                <a:cs typeface="Calibri" pitchFamily="34" charset="0"/>
              </a:rPr>
              <a:t>American Association of </a:t>
            </a:r>
            <a:r>
              <a:rPr lang="fr-FR" sz="2400" b="1" dirty="0" err="1" smtClean="0">
                <a:latin typeface="Calibri" pitchFamily="34" charset="0"/>
                <a:cs typeface="Calibri" pitchFamily="34" charset="0"/>
              </a:rPr>
              <a:t>Clinical</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Endocrinologists</a:t>
            </a:r>
            <a:r>
              <a:rPr lang="fr-FR" sz="2400" b="1" dirty="0" smtClean="0">
                <a:latin typeface="Calibri" pitchFamily="34" charset="0"/>
                <a:cs typeface="Calibri" pitchFamily="34" charset="0"/>
              </a:rPr>
              <a:t>, The </a:t>
            </a:r>
            <a:r>
              <a:rPr lang="fr-FR" sz="2400" b="1" dirty="0" err="1" smtClean="0">
                <a:latin typeface="Calibri" pitchFamily="34" charset="0"/>
                <a:cs typeface="Calibri" pitchFamily="34" charset="0"/>
              </a:rPr>
              <a:t>Obesity</a:t>
            </a:r>
            <a:r>
              <a:rPr lang="fr-FR" sz="2400" b="1" dirty="0" smtClean="0">
                <a:latin typeface="Calibri" pitchFamily="34" charset="0"/>
                <a:cs typeface="Calibri" pitchFamily="34" charset="0"/>
              </a:rPr>
              <a:t> Society &amp; American Society for </a:t>
            </a:r>
            <a:r>
              <a:rPr lang="fr-FR" sz="2400" b="1" dirty="0" err="1" smtClean="0">
                <a:latin typeface="Calibri" pitchFamily="34" charset="0"/>
                <a:cs typeface="Calibri" pitchFamily="34" charset="0"/>
              </a:rPr>
              <a:t>Metabolic</a:t>
            </a:r>
            <a:r>
              <a:rPr lang="fr-FR" sz="2400" b="1" dirty="0" smtClean="0">
                <a:latin typeface="Calibri" pitchFamily="34" charset="0"/>
                <a:cs typeface="Calibri" pitchFamily="34" charset="0"/>
              </a:rPr>
              <a:t> and </a:t>
            </a:r>
            <a:r>
              <a:rPr lang="fr-FR" sz="2400" b="1" dirty="0" err="1" smtClean="0">
                <a:latin typeface="Calibri" pitchFamily="34" charset="0"/>
                <a:cs typeface="Calibri" pitchFamily="34" charset="0"/>
              </a:rPr>
              <a:t>Bariatric</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Surgey</a:t>
            </a:r>
            <a:r>
              <a:rPr lang="fr-FR" sz="2400" b="1" dirty="0" smtClean="0">
                <a:latin typeface="Calibri" pitchFamily="34" charset="0"/>
                <a:cs typeface="Calibri" pitchFamily="34" charset="0"/>
              </a:rPr>
              <a:t/>
            </a:r>
            <a:br>
              <a:rPr lang="fr-FR" sz="2400" b="1" dirty="0" smtClean="0">
                <a:latin typeface="Calibri" pitchFamily="34" charset="0"/>
                <a:cs typeface="Calibri" pitchFamily="34" charset="0"/>
              </a:rPr>
            </a:br>
            <a:r>
              <a:rPr lang="fr-FR" sz="2400" b="1" dirty="0" smtClean="0">
                <a:latin typeface="Calibri" pitchFamily="34" charset="0"/>
                <a:cs typeface="Calibri" pitchFamily="34" charset="0"/>
              </a:rPr>
              <a:t> 2013 Guidelines </a:t>
            </a:r>
            <a:endParaRPr lang="fr-FR" sz="2400" b="1" dirty="0">
              <a:latin typeface="Calibri" pitchFamily="34" charset="0"/>
              <a:cs typeface="Calibri" pitchFamily="34" charset="0"/>
            </a:endParaRPr>
          </a:p>
        </p:txBody>
      </p:sp>
      <p:sp>
        <p:nvSpPr>
          <p:cNvPr id="9" name="Text Box 3"/>
          <p:cNvSpPr txBox="1">
            <a:spLocks noChangeArrowheads="1"/>
          </p:cNvSpPr>
          <p:nvPr/>
        </p:nvSpPr>
        <p:spPr bwMode="auto">
          <a:xfrm>
            <a:off x="179512" y="1700808"/>
            <a:ext cx="8782612" cy="4170372"/>
          </a:xfrm>
          <a:prstGeom prst="rect">
            <a:avLst/>
          </a:prstGeom>
          <a:noFill/>
          <a:ln w="9525">
            <a:noFill/>
            <a:miter lim="800000"/>
            <a:headEnd/>
            <a:tailEnd/>
          </a:ln>
          <a:effectLst/>
        </p:spPr>
        <p:txBody>
          <a:bodyPr wrap="square">
            <a:prstTxWarp prst="textNoShape">
              <a:avLst/>
            </a:prstTxWarp>
            <a:spAutoFit/>
          </a:bodyPr>
          <a:lstStyle/>
          <a:p>
            <a:pPr algn="ctr" defTabSz="457200">
              <a:spcBef>
                <a:spcPct val="50000"/>
              </a:spcBef>
            </a:pPr>
            <a:endParaRPr lang="fr-FR" sz="800" dirty="0" smtClean="0">
              <a:solidFill>
                <a:prstClr val="black"/>
              </a:solidFill>
              <a:ea typeface="Arial" charset="0"/>
              <a:cs typeface="Arial" charset="0"/>
            </a:endParaRPr>
          </a:p>
          <a:p>
            <a:pPr lvl="1" algn="ctr" defTabSz="457200"/>
            <a:r>
              <a:rPr lang="fr-FR" sz="2400" b="1" dirty="0" err="1" smtClean="0">
                <a:solidFill>
                  <a:srgbClr val="558ED5"/>
                </a:solidFill>
                <a:ea typeface="Arial" charset="0"/>
                <a:cs typeface="Arial" charset="0"/>
              </a:rPr>
              <a:t>Supplémentation</a:t>
            </a:r>
            <a:r>
              <a:rPr lang="fr-FR" sz="2400" b="1" dirty="0" smtClean="0">
                <a:solidFill>
                  <a:srgbClr val="558ED5"/>
                </a:solidFill>
                <a:ea typeface="Arial" charset="0"/>
                <a:cs typeface="Arial" charset="0"/>
              </a:rPr>
              <a:t> systématique </a:t>
            </a:r>
          </a:p>
          <a:p>
            <a:pPr lvl="1" algn="ctr" defTabSz="457200"/>
            <a:r>
              <a:rPr lang="fr-FR" sz="2400" b="1" dirty="0" smtClean="0">
                <a:solidFill>
                  <a:srgbClr val="558ED5"/>
                </a:solidFill>
                <a:ea typeface="Arial" charset="0"/>
                <a:cs typeface="Arial" charset="0"/>
              </a:rPr>
              <a:t>après </a:t>
            </a:r>
            <a:r>
              <a:rPr lang="fr-FR" sz="2400" b="1" dirty="0" err="1" smtClean="0">
                <a:solidFill>
                  <a:srgbClr val="558ED5"/>
                </a:solidFill>
                <a:ea typeface="Arial" charset="0"/>
                <a:cs typeface="Arial" charset="0"/>
              </a:rPr>
              <a:t>gastric</a:t>
            </a:r>
            <a:r>
              <a:rPr lang="fr-FR" sz="2400" b="1" dirty="0" smtClean="0">
                <a:solidFill>
                  <a:srgbClr val="558ED5"/>
                </a:solidFill>
                <a:ea typeface="Arial" charset="0"/>
                <a:cs typeface="Arial" charset="0"/>
              </a:rPr>
              <a:t> by-pass </a:t>
            </a:r>
            <a:r>
              <a:rPr lang="fr-FR" sz="2400" b="1" dirty="0" smtClean="0">
                <a:solidFill>
                  <a:srgbClr val="002060"/>
                </a:solidFill>
                <a:ea typeface="Arial" charset="0"/>
                <a:cs typeface="Arial" charset="0"/>
              </a:rPr>
              <a:t>ET</a:t>
            </a:r>
            <a:r>
              <a:rPr lang="fr-FR" sz="2400" b="1" dirty="0" smtClean="0">
                <a:solidFill>
                  <a:srgbClr val="558ED5"/>
                </a:solidFill>
                <a:ea typeface="Arial" charset="0"/>
                <a:cs typeface="Arial" charset="0"/>
              </a:rPr>
              <a:t> </a:t>
            </a:r>
            <a:r>
              <a:rPr lang="fr-FR" sz="2400" b="1" dirty="0" err="1" smtClean="0">
                <a:solidFill>
                  <a:srgbClr val="558ED5"/>
                </a:solidFill>
                <a:ea typeface="Arial" charset="0"/>
                <a:cs typeface="Arial" charset="0"/>
              </a:rPr>
              <a:t>sleeve</a:t>
            </a:r>
            <a:r>
              <a:rPr lang="fr-FR" sz="2400" b="1" dirty="0" smtClean="0">
                <a:solidFill>
                  <a:srgbClr val="558ED5"/>
                </a:solidFill>
                <a:ea typeface="Arial" charset="0"/>
                <a:cs typeface="Arial" charset="0"/>
              </a:rPr>
              <a:t> </a:t>
            </a:r>
            <a:r>
              <a:rPr lang="fr-FR" sz="2400" b="1" dirty="0" err="1" smtClean="0">
                <a:solidFill>
                  <a:srgbClr val="558ED5"/>
                </a:solidFill>
                <a:ea typeface="Arial" charset="0"/>
                <a:cs typeface="Arial" charset="0"/>
              </a:rPr>
              <a:t>gastrectomy</a:t>
            </a:r>
            <a:endParaRPr lang="fr-FR" sz="2400" b="1" dirty="0" smtClean="0">
              <a:solidFill>
                <a:srgbClr val="558ED5"/>
              </a:solidFill>
              <a:ea typeface="Arial" charset="0"/>
              <a:cs typeface="Arial" charset="0"/>
            </a:endParaRPr>
          </a:p>
          <a:p>
            <a:pPr lvl="1" defTabSz="457200">
              <a:spcBef>
                <a:spcPct val="50000"/>
              </a:spcBef>
            </a:pPr>
            <a:endParaRPr lang="fr-FR" sz="2000" b="1" dirty="0" smtClean="0">
              <a:solidFill>
                <a:prstClr val="black"/>
              </a:solidFill>
              <a:ea typeface="Arial" charset="0"/>
              <a:cs typeface="Arial" charset="0"/>
            </a:endParaRPr>
          </a:p>
          <a:p>
            <a:pPr lvl="1" defTabSz="457200">
              <a:spcBef>
                <a:spcPct val="15000"/>
              </a:spcBef>
              <a:spcAft>
                <a:spcPts val="600"/>
              </a:spcAft>
            </a:pPr>
            <a:r>
              <a:rPr lang="fr-FR" sz="2000" b="1" dirty="0" err="1" smtClean="0">
                <a:solidFill>
                  <a:prstClr val="black"/>
                </a:solidFill>
                <a:ea typeface="Arial" charset="0"/>
                <a:cs typeface="Arial" charset="0"/>
              </a:rPr>
              <a:t>Multivitamines</a:t>
            </a:r>
            <a:r>
              <a:rPr lang="fr-FR" sz="2000" b="1" dirty="0" smtClean="0">
                <a:solidFill>
                  <a:prstClr val="black"/>
                </a:solidFill>
                <a:ea typeface="Arial" charset="0"/>
                <a:cs typeface="Arial" charset="0"/>
              </a:rPr>
              <a:t> et minéraux (double dose pendant 3 à 6 mois)</a:t>
            </a:r>
          </a:p>
          <a:p>
            <a:pPr lvl="1" defTabSz="457200">
              <a:spcBef>
                <a:spcPct val="15000"/>
              </a:spcBef>
              <a:spcAft>
                <a:spcPts val="600"/>
              </a:spcAft>
            </a:pPr>
            <a:r>
              <a:rPr lang="fr-FR" sz="2000" b="1" dirty="0" smtClean="0">
                <a:solidFill>
                  <a:prstClr val="black"/>
                </a:solidFill>
                <a:ea typeface="Arial" charset="0"/>
                <a:cs typeface="Arial" charset="0"/>
              </a:rPr>
              <a:t>1200-1500 mg de calcium (apports alimentaires + citrate de calcium)</a:t>
            </a:r>
          </a:p>
          <a:p>
            <a:pPr lvl="1" defTabSz="457200">
              <a:spcBef>
                <a:spcPct val="15000"/>
              </a:spcBef>
              <a:spcAft>
                <a:spcPts val="600"/>
              </a:spcAft>
            </a:pPr>
            <a:r>
              <a:rPr lang="fr-FR" sz="2000" b="1" dirty="0" smtClean="0">
                <a:solidFill>
                  <a:prstClr val="black"/>
                </a:solidFill>
                <a:ea typeface="Arial" charset="0"/>
                <a:cs typeface="Arial" charset="0"/>
              </a:rPr>
              <a:t>3000 U/j de vitamine D, à adapter selon dosage (&gt; 30 </a:t>
            </a:r>
            <a:r>
              <a:rPr lang="fr-FR" sz="2000" b="1" dirty="0" smtClean="0">
                <a:solidFill>
                  <a:prstClr val="black"/>
                </a:solidFill>
                <a:latin typeface="Symbol" charset="2"/>
                <a:ea typeface="Arial" charset="0"/>
                <a:cs typeface="Symbol" charset="2"/>
              </a:rPr>
              <a:t>m</a:t>
            </a:r>
            <a:r>
              <a:rPr lang="fr-FR" sz="2000" b="1" dirty="0" smtClean="0">
                <a:solidFill>
                  <a:prstClr val="black"/>
                </a:solidFill>
                <a:ea typeface="Arial" charset="0"/>
                <a:cs typeface="Arial" charset="0"/>
              </a:rPr>
              <a:t>g/l)</a:t>
            </a:r>
          </a:p>
          <a:p>
            <a:pPr lvl="1" defTabSz="457200">
              <a:spcBef>
                <a:spcPct val="15000"/>
              </a:spcBef>
              <a:spcAft>
                <a:spcPts val="600"/>
              </a:spcAft>
            </a:pPr>
            <a:r>
              <a:rPr lang="fr-FR" sz="2000" b="1" dirty="0" smtClean="0">
                <a:solidFill>
                  <a:prstClr val="black"/>
                </a:solidFill>
                <a:ea typeface="Arial" charset="0"/>
                <a:cs typeface="Arial" charset="0"/>
              </a:rPr>
              <a:t>Vitamine B12 à adapter selon dosage (jusqu’à 1 mg/j PO ou 1 mg/mois IM)</a:t>
            </a:r>
          </a:p>
          <a:p>
            <a:pPr lvl="1" defTabSz="457200">
              <a:spcBef>
                <a:spcPct val="15000"/>
              </a:spcBef>
              <a:spcAft>
                <a:spcPts val="600"/>
              </a:spcAft>
            </a:pPr>
            <a:r>
              <a:rPr lang="fr-FR" sz="2000" b="1" dirty="0" smtClean="0">
                <a:solidFill>
                  <a:prstClr val="black"/>
                </a:solidFill>
                <a:ea typeface="Arial" charset="0"/>
                <a:cs typeface="Arial" charset="0"/>
              </a:rPr>
              <a:t>Fer 45-60 mg/j, à adapter ensuite (jusqu’à 150-200 mg/j)</a:t>
            </a:r>
          </a:p>
          <a:p>
            <a:pPr lvl="1" defTabSz="457200">
              <a:spcBef>
                <a:spcPct val="50000"/>
              </a:spcBef>
            </a:pPr>
            <a:endParaRPr lang="fr-FR" sz="800" dirty="0" smtClean="0">
              <a:solidFill>
                <a:prstClr val="black"/>
              </a:solidFill>
              <a:ea typeface="Arial" charset="0"/>
              <a:cs typeface="Arial" charset="0"/>
            </a:endParaRPr>
          </a:p>
          <a:p>
            <a:pPr lvl="1" defTabSz="457200">
              <a:spcBef>
                <a:spcPct val="50000"/>
              </a:spcBef>
              <a:buFontTx/>
              <a:buChar char="-"/>
            </a:pPr>
            <a:endParaRPr lang="fr-FR" dirty="0">
              <a:solidFill>
                <a:prstClr val="black"/>
              </a:solidFill>
              <a:ea typeface="Arial" charset="0"/>
              <a:cs typeface="Arial" charset="0"/>
            </a:endParaRPr>
          </a:p>
        </p:txBody>
      </p:sp>
      <p:sp>
        <p:nvSpPr>
          <p:cNvPr id="10" name="Rectangle 9"/>
          <p:cNvSpPr/>
          <p:nvPr/>
        </p:nvSpPr>
        <p:spPr>
          <a:xfrm>
            <a:off x="6300192" y="6474822"/>
            <a:ext cx="2793264" cy="338554"/>
          </a:xfrm>
          <a:prstGeom prst="rect">
            <a:avLst/>
          </a:prstGeom>
        </p:spPr>
        <p:txBody>
          <a:bodyPr wrap="none">
            <a:spAutoFit/>
          </a:bodyPr>
          <a:lstStyle/>
          <a:p>
            <a:pPr algn="r" defTabSz="457200"/>
            <a:r>
              <a:rPr lang="fr-FR" sz="1600" i="1" dirty="0" err="1" smtClean="0">
                <a:solidFill>
                  <a:prstClr val="black"/>
                </a:solidFill>
                <a:cs typeface="Calibri" pitchFamily="34" charset="0"/>
              </a:rPr>
              <a:t>Mechanick</a:t>
            </a:r>
            <a:r>
              <a:rPr lang="fr-FR" sz="1600" i="1" dirty="0" smtClean="0">
                <a:solidFill>
                  <a:prstClr val="black"/>
                </a:solidFill>
                <a:cs typeface="Calibri" pitchFamily="34" charset="0"/>
              </a:rPr>
              <a:t> J et al, </a:t>
            </a:r>
            <a:r>
              <a:rPr lang="fr-FR" sz="1600" i="1" dirty="0" err="1" smtClean="0">
                <a:solidFill>
                  <a:prstClr val="black"/>
                </a:solidFill>
                <a:cs typeface="Calibri" pitchFamily="34" charset="0"/>
              </a:rPr>
              <a:t>Obesity</a:t>
            </a:r>
            <a:r>
              <a:rPr lang="fr-FR" sz="1600" i="1" dirty="0" smtClean="0">
                <a:solidFill>
                  <a:prstClr val="black"/>
                </a:solidFill>
                <a:cs typeface="Calibri" pitchFamily="34" charset="0"/>
              </a:rPr>
              <a:t> 2013</a:t>
            </a:r>
          </a:p>
        </p:txBody>
      </p:sp>
      <p:sp>
        <p:nvSpPr>
          <p:cNvPr id="5" name="ZoneTexte 4"/>
          <p:cNvSpPr txBox="1"/>
          <p:nvPr/>
        </p:nvSpPr>
        <p:spPr>
          <a:xfrm>
            <a:off x="560421" y="5579948"/>
            <a:ext cx="8044027" cy="369332"/>
          </a:xfrm>
          <a:prstGeom prst="rect">
            <a:avLst/>
          </a:prstGeom>
          <a:noFill/>
        </p:spPr>
        <p:txBody>
          <a:bodyPr wrap="none" rtlCol="0">
            <a:spAutoFit/>
          </a:bodyPr>
          <a:lstStyle/>
          <a:p>
            <a:r>
              <a:rPr lang="fr-FR" b="1" i="1" dirty="0" smtClean="0">
                <a:solidFill>
                  <a:srgbClr val="000090"/>
                </a:solidFill>
              </a:rPr>
              <a:t>Inefficacité d’une préparation multivitaminée seule sur la prévention des carences</a:t>
            </a:r>
            <a:endParaRPr lang="fr-FR" b="1" i="1" dirty="0">
              <a:solidFill>
                <a:srgbClr val="000090"/>
              </a:solidFill>
            </a:endParaRPr>
          </a:p>
        </p:txBody>
      </p:sp>
    </p:spTree>
    <p:extLst>
      <p:ext uri="{BB962C8B-B14F-4D97-AF65-F5344CB8AC3E}">
        <p14:creationId xmlns:p14="http://schemas.microsoft.com/office/powerpoint/2010/main" val="1995898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ETUDE D’UN CAS CLINIQUE</a:t>
            </a:r>
            <a:endParaRPr lang="fr-FR" dirty="0">
              <a:solidFill>
                <a:schemeClr val="accent1"/>
              </a:solidFill>
            </a:endParaRPr>
          </a:p>
        </p:txBody>
      </p:sp>
      <p:sp>
        <p:nvSpPr>
          <p:cNvPr id="3" name="Espace réservé du contenu 2"/>
          <p:cNvSpPr>
            <a:spLocks noGrp="1"/>
          </p:cNvSpPr>
          <p:nvPr>
            <p:ph sz="quarter" idx="1"/>
          </p:nvPr>
        </p:nvSpPr>
        <p:spPr>
          <a:xfrm>
            <a:off x="179512" y="1737320"/>
            <a:ext cx="8856984" cy="4572000"/>
          </a:xfrm>
        </p:spPr>
        <p:txBody>
          <a:bodyPr>
            <a:normAutofit/>
          </a:bodyPr>
          <a:lstStyle/>
          <a:p>
            <a:pPr>
              <a:buNone/>
            </a:pPr>
            <a:r>
              <a:rPr lang="fr-FR" dirty="0" smtClean="0"/>
              <a:t>Madame W.A</a:t>
            </a:r>
            <a:r>
              <a:rPr lang="is-IS" dirty="0"/>
              <a:t>,</a:t>
            </a:r>
            <a:r>
              <a:rPr lang="is-IS" dirty="0" smtClean="0"/>
              <a:t> </a:t>
            </a:r>
            <a:r>
              <a:rPr lang="fr-FR" dirty="0" smtClean="0"/>
              <a:t>50 ans, femme au foyer, mariée, 3 enfants</a:t>
            </a:r>
          </a:p>
          <a:p>
            <a:pPr>
              <a:buNone/>
            </a:pPr>
            <a:r>
              <a:rPr lang="fr-FR" dirty="0" smtClean="0"/>
              <a:t>	A sa première visite dans le service , 145 kg pour 1,65 m soit un </a:t>
            </a:r>
            <a:r>
              <a:rPr lang="fr-FR" dirty="0" smtClean="0">
                <a:solidFill>
                  <a:srgbClr val="FF0000"/>
                </a:solidFill>
              </a:rPr>
              <a:t>IMC de 53,6 kg/m</a:t>
            </a:r>
            <a:r>
              <a:rPr lang="fr-FR" baseline="30000" dirty="0" smtClean="0">
                <a:solidFill>
                  <a:srgbClr val="FF0000"/>
                </a:solidFill>
              </a:rPr>
              <a:t>2</a:t>
            </a:r>
            <a:endParaRPr lang="fr-FR" baseline="30000" dirty="0" smtClean="0"/>
          </a:p>
          <a:p>
            <a:pPr>
              <a:buNone/>
            </a:pPr>
            <a:r>
              <a:rPr lang="fr-FR" dirty="0" smtClean="0"/>
              <a:t>Son excès de poids est de </a:t>
            </a:r>
            <a:r>
              <a:rPr lang="fr-FR" dirty="0" smtClean="0">
                <a:solidFill>
                  <a:srgbClr val="FF0000"/>
                </a:solidFill>
              </a:rPr>
              <a:t>78 kg</a:t>
            </a:r>
          </a:p>
          <a:p>
            <a:pPr>
              <a:buNone/>
            </a:pPr>
            <a:endParaRPr lang="fr-FR" dirty="0" smtClean="0">
              <a:solidFill>
                <a:srgbClr val="FF0000"/>
              </a:solidFill>
            </a:endParaRPr>
          </a:p>
          <a:p>
            <a:pPr>
              <a:buNone/>
            </a:pPr>
            <a:r>
              <a:rPr lang="fr-FR" dirty="0" smtClean="0"/>
              <a:t>DT2 traité par metformine</a:t>
            </a:r>
          </a:p>
          <a:p>
            <a:pPr>
              <a:buNone/>
            </a:pPr>
            <a:r>
              <a:rPr lang="fr-FR" dirty="0" smtClean="0"/>
              <a:t>Stéatose hépatique +++</a:t>
            </a:r>
          </a:p>
          <a:p>
            <a:pPr>
              <a:buNone/>
            </a:pPr>
            <a:r>
              <a:rPr lang="fr-FR" dirty="0" smtClean="0"/>
              <a:t>HTA modérée</a:t>
            </a:r>
          </a:p>
          <a:p>
            <a:pPr>
              <a:buNone/>
            </a:pPr>
            <a:r>
              <a:rPr lang="fr-FR" dirty="0" smtClean="0"/>
              <a:t>SAOS modéré, non appareillé</a:t>
            </a:r>
            <a:endParaRPr lang="fr-FR" dirty="0"/>
          </a:p>
          <a:p>
            <a:pPr>
              <a:buNone/>
            </a:pPr>
            <a:endParaRPr lang="fr-FR"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72352" y="1916832"/>
            <a:ext cx="8620128" cy="4067944"/>
          </a:xfrm>
        </p:spPr>
        <p:txBody>
          <a:bodyPr/>
          <a:lstStyle/>
          <a:p>
            <a:pPr>
              <a:spcBef>
                <a:spcPts val="0"/>
              </a:spcBef>
              <a:buNone/>
            </a:pPr>
            <a:r>
              <a:rPr lang="fr-FR" dirty="0" smtClean="0"/>
              <a:t>Madame W.A a pris du poids dès l’enfance.</a:t>
            </a:r>
          </a:p>
          <a:p>
            <a:pPr>
              <a:spcBef>
                <a:spcPts val="0"/>
              </a:spcBef>
              <a:buNone/>
            </a:pPr>
            <a:r>
              <a:rPr lang="fr-FR" dirty="0" smtClean="0"/>
              <a:t>Elle a fait un premier régime dès l’âge de 6 ans, </a:t>
            </a:r>
          </a:p>
          <a:p>
            <a:pPr>
              <a:spcBef>
                <a:spcPts val="0"/>
              </a:spcBef>
              <a:buNone/>
            </a:pPr>
            <a:r>
              <a:rPr lang="fr-FR" dirty="0" smtClean="0"/>
              <a:t>et a ensuite alterné les régimes avec pertes de poids,</a:t>
            </a:r>
          </a:p>
          <a:p>
            <a:pPr>
              <a:spcBef>
                <a:spcPts val="0"/>
              </a:spcBef>
              <a:buNone/>
            </a:pPr>
            <a:r>
              <a:rPr lang="fr-FR" dirty="0" smtClean="0"/>
              <a:t>suivies de reprises de poids jusqu’à son poids maximum</a:t>
            </a:r>
          </a:p>
          <a:p>
            <a:pPr>
              <a:spcBef>
                <a:spcPts val="0"/>
              </a:spcBef>
              <a:buNone/>
            </a:pPr>
            <a:r>
              <a:rPr lang="fr-FR" dirty="0" smtClean="0"/>
              <a:t>aujourd’hui.</a:t>
            </a:r>
          </a:p>
          <a:p>
            <a:pPr>
              <a:spcBef>
                <a:spcPts val="0"/>
              </a:spcBef>
              <a:buNone/>
            </a:pPr>
            <a:endParaRPr lang="fr-FR" dirty="0" smtClean="0"/>
          </a:p>
          <a:p>
            <a:pPr>
              <a:spcBef>
                <a:spcPts val="0"/>
              </a:spcBef>
              <a:buNone/>
            </a:pPr>
            <a:r>
              <a:rPr lang="fr-FR" dirty="0" smtClean="0"/>
              <a:t>Fait des repas équilibrés, mais dit avoir besoin </a:t>
            </a:r>
          </a:p>
          <a:p>
            <a:pPr>
              <a:spcBef>
                <a:spcPts val="0"/>
              </a:spcBef>
              <a:buNone/>
            </a:pPr>
            <a:r>
              <a:rPr lang="fr-FR" dirty="0" smtClean="0"/>
              <a:t>de grosses quantités et ne peut s’empêcher de grignoter </a:t>
            </a:r>
          </a:p>
          <a:p>
            <a:pPr>
              <a:spcBef>
                <a:spcPts val="0"/>
              </a:spcBef>
              <a:buNone/>
            </a:pPr>
            <a:r>
              <a:rPr lang="fr-FR" dirty="0" smtClean="0"/>
              <a:t>à la moindre contrariété.</a:t>
            </a:r>
            <a:endParaRPr lang="fr-FR" dirty="0"/>
          </a:p>
        </p:txBody>
      </p:sp>
      <p:sp>
        <p:nvSpPr>
          <p:cNvPr id="4" name="Titre 1"/>
          <p:cNvSpPr>
            <a:spLocks noGrp="1"/>
          </p:cNvSpPr>
          <p:nvPr>
            <p:ph type="title"/>
          </p:nvPr>
        </p:nvSpPr>
        <p:spPr>
          <a:xfrm>
            <a:off x="301752" y="228600"/>
            <a:ext cx="8534400" cy="758952"/>
          </a:xfrm>
        </p:spPr>
        <p:txBody>
          <a:bodyPr/>
          <a:lstStyle/>
          <a:p>
            <a:r>
              <a:rPr lang="fr-FR" dirty="0" smtClean="0">
                <a:solidFill>
                  <a:schemeClr val="accent1"/>
                </a:solidFill>
              </a:rPr>
              <a:t>ETUDE D’UN CAS CLINIQUE</a:t>
            </a:r>
            <a:endParaRPr lang="fr-FR"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51520" y="3033464"/>
            <a:ext cx="8640960" cy="3203848"/>
          </a:xfrm>
        </p:spPr>
        <p:txBody>
          <a:bodyPr/>
          <a:lstStyle/>
          <a:p>
            <a:r>
              <a:rPr lang="fr-FR" sz="2400" dirty="0"/>
              <a:t>Le bilan biologique </a:t>
            </a:r>
            <a:r>
              <a:rPr lang="fr-FR" sz="2400" dirty="0" smtClean="0"/>
              <a:t>réalisé en </a:t>
            </a:r>
            <a:r>
              <a:rPr lang="fr-FR" sz="2400" dirty="0" err="1" smtClean="0"/>
              <a:t>pré-opératoire</a:t>
            </a:r>
            <a:r>
              <a:rPr lang="fr-FR" sz="2400" dirty="0" smtClean="0"/>
              <a:t> ne montrait </a:t>
            </a:r>
            <a:r>
              <a:rPr lang="fr-FR" sz="2400" dirty="0"/>
              <a:t>pas de </a:t>
            </a:r>
            <a:r>
              <a:rPr lang="fr-FR" sz="2400" dirty="0" smtClean="0"/>
              <a:t>carences nutritionnelles, en dehors d’un déficit modéré en vitamine D.</a:t>
            </a:r>
          </a:p>
          <a:p>
            <a:endParaRPr lang="fr-FR" sz="2000" dirty="0"/>
          </a:p>
          <a:p>
            <a:r>
              <a:rPr lang="fr-FR" sz="2400" dirty="0" smtClean="0"/>
              <a:t>Cinq jours avant l’intervention, régime à base de fromage blanc et de blanc de dinde ou de poulet (830 kcal, 80 g de protéines) afin de lutter contre la stéatose hépatique en vue de faciliter le geste chirurgical.</a:t>
            </a:r>
          </a:p>
          <a:p>
            <a:endParaRPr lang="fr-FR" sz="2400" dirty="0" smtClean="0"/>
          </a:p>
        </p:txBody>
      </p:sp>
      <p:sp>
        <p:nvSpPr>
          <p:cNvPr id="4" name="Titre 1"/>
          <p:cNvSpPr>
            <a:spLocks noGrp="1"/>
          </p:cNvSpPr>
          <p:nvPr>
            <p:ph type="title"/>
          </p:nvPr>
        </p:nvSpPr>
        <p:spPr>
          <a:xfrm>
            <a:off x="301752" y="228600"/>
            <a:ext cx="8534400" cy="758952"/>
          </a:xfrm>
        </p:spPr>
        <p:txBody>
          <a:bodyPr/>
          <a:lstStyle/>
          <a:p>
            <a:r>
              <a:rPr lang="fr-FR" dirty="0" smtClean="0">
                <a:solidFill>
                  <a:schemeClr val="accent1"/>
                </a:solidFill>
              </a:rPr>
              <a:t>ETUDE D’UN CAS CLINIQUE</a:t>
            </a:r>
            <a:endParaRPr lang="fr-FR" dirty="0">
              <a:solidFill>
                <a:schemeClr val="accent1"/>
              </a:solidFill>
            </a:endParaRPr>
          </a:p>
        </p:txBody>
      </p:sp>
      <p:sp>
        <p:nvSpPr>
          <p:cNvPr id="5" name="Espace réservé du contenu 2"/>
          <p:cNvSpPr txBox="1">
            <a:spLocks/>
          </p:cNvSpPr>
          <p:nvPr/>
        </p:nvSpPr>
        <p:spPr>
          <a:xfrm>
            <a:off x="323528" y="1556792"/>
            <a:ext cx="8503920" cy="1397896"/>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fr-FR" sz="2400" dirty="0" smtClean="0"/>
              <a:t>Lors de la RCP, compte tenu du profil de la patiente (hyperphagie + grignotages + IMC très élevé +DT2 ) le choix du by </a:t>
            </a:r>
            <a:r>
              <a:rPr lang="fr-FR" sz="2400" dirty="0" err="1" smtClean="0"/>
              <a:t>pass</a:t>
            </a:r>
            <a:r>
              <a:rPr lang="fr-FR" sz="2400" dirty="0" smtClean="0"/>
              <a:t> gastrique s’impose.</a:t>
            </a:r>
            <a:endParaRPr lang="fr-F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1776"/>
            <a:ext cx="8534400" cy="974976"/>
          </a:xfrm>
        </p:spPr>
        <p:txBody>
          <a:bodyPr>
            <a:normAutofit fontScale="90000"/>
          </a:bodyPr>
          <a:lstStyle/>
          <a:p>
            <a:r>
              <a:rPr lang="fr-FR" smtClean="0">
                <a:solidFill>
                  <a:schemeClr val="accent1"/>
                </a:solidFill>
              </a:rPr>
              <a:t>SUPPLEMENTATION POST-OPERATOIRE </a:t>
            </a:r>
            <a:br>
              <a:rPr lang="fr-FR" smtClean="0">
                <a:solidFill>
                  <a:schemeClr val="accent1"/>
                </a:solidFill>
              </a:rPr>
            </a:br>
            <a:r>
              <a:rPr lang="fr-FR" smtClean="0">
                <a:solidFill>
                  <a:schemeClr val="accent1"/>
                </a:solidFill>
              </a:rPr>
              <a:t>EN MICRONUTRIMENTS</a:t>
            </a:r>
            <a:endParaRPr lang="fr-FR" dirty="0">
              <a:solidFill>
                <a:schemeClr val="accent1"/>
              </a:solidFill>
            </a:endParaRPr>
          </a:p>
        </p:txBody>
      </p:sp>
      <p:sp>
        <p:nvSpPr>
          <p:cNvPr id="3" name="Espace réservé du contenu 2"/>
          <p:cNvSpPr>
            <a:spLocks noGrp="1"/>
          </p:cNvSpPr>
          <p:nvPr>
            <p:ph sz="quarter" idx="1"/>
          </p:nvPr>
        </p:nvSpPr>
        <p:spPr>
          <a:xfrm>
            <a:off x="301752" y="1988840"/>
            <a:ext cx="8503920" cy="2982072"/>
          </a:xfrm>
        </p:spPr>
        <p:txBody>
          <a:bodyPr/>
          <a:lstStyle/>
          <a:p>
            <a:r>
              <a:rPr lang="fr-FR" dirty="0" smtClean="0"/>
              <a:t>Que proposez-vous ?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16552" y="1556792"/>
            <a:ext cx="8503920" cy="4494240"/>
          </a:xfrm>
        </p:spPr>
        <p:txBody>
          <a:bodyPr>
            <a:normAutofit/>
          </a:bodyPr>
          <a:lstStyle/>
          <a:p>
            <a:r>
              <a:rPr lang="fr-FR" dirty="0"/>
              <a:t>U</a:t>
            </a:r>
            <a:r>
              <a:rPr lang="fr-FR" dirty="0" smtClean="0"/>
              <a:t>ne supplémentation systématique sera prescrite dès la sortie faisant suite à l’intervention et devra être prise à vie dans le cas du bypass.</a:t>
            </a:r>
          </a:p>
          <a:p>
            <a:endParaRPr lang="fr-FR" dirty="0" smtClean="0"/>
          </a:p>
          <a:p>
            <a:pPr marL="0" indent="0">
              <a:buNone/>
            </a:pPr>
            <a:r>
              <a:rPr lang="fr-FR" dirty="0" smtClean="0"/>
              <a:t>Elle comprend </a:t>
            </a:r>
          </a:p>
          <a:p>
            <a:r>
              <a:rPr lang="fr-FR" dirty="0" err="1" smtClean="0"/>
              <a:t>Azinc</a:t>
            </a:r>
            <a:r>
              <a:rPr lang="fr-FR" dirty="0" smtClean="0"/>
              <a:t> forme et vitalité 2/j</a:t>
            </a:r>
          </a:p>
          <a:p>
            <a:r>
              <a:rPr lang="fr-FR" dirty="0" err="1" smtClean="0"/>
              <a:t>Tardyferon</a:t>
            </a:r>
            <a:r>
              <a:rPr lang="fr-FR" dirty="0" smtClean="0"/>
              <a:t> 1 à 2 </a:t>
            </a:r>
            <a:r>
              <a:rPr lang="fr-FR" dirty="0" err="1" smtClean="0"/>
              <a:t>cp</a:t>
            </a:r>
            <a:r>
              <a:rPr lang="fr-FR" dirty="0" smtClean="0"/>
              <a:t>/j</a:t>
            </a:r>
          </a:p>
          <a:p>
            <a:r>
              <a:rPr lang="fr-FR" dirty="0"/>
              <a:t>Vit B12 1000 </a:t>
            </a:r>
            <a:r>
              <a:rPr lang="fr-FR" dirty="0" smtClean="0">
                <a:latin typeface="Symbol" panose="05050102010706020507" pitchFamily="18" charset="2"/>
              </a:rPr>
              <a:t>m</a:t>
            </a:r>
            <a:r>
              <a:rPr lang="fr-FR" dirty="0" smtClean="0"/>
              <a:t>g </a:t>
            </a:r>
            <a:r>
              <a:rPr lang="fr-FR" dirty="0"/>
              <a:t>: 1 </a:t>
            </a:r>
            <a:r>
              <a:rPr lang="fr-FR" dirty="0" smtClean="0"/>
              <a:t>ampoule/mois</a:t>
            </a:r>
          </a:p>
          <a:p>
            <a:r>
              <a:rPr lang="fr-FR" dirty="0" err="1" smtClean="0"/>
              <a:t>Cacit</a:t>
            </a:r>
            <a:r>
              <a:rPr lang="fr-FR" dirty="0" smtClean="0"/>
              <a:t> D3  500 mg/440UI : 1 </a:t>
            </a:r>
            <a:r>
              <a:rPr lang="fr-FR" dirty="0" err="1" smtClean="0"/>
              <a:t>cp</a:t>
            </a:r>
            <a:r>
              <a:rPr lang="fr-FR" dirty="0" smtClean="0"/>
              <a:t> à sucer matin et soir</a:t>
            </a:r>
          </a:p>
          <a:p>
            <a:pPr marL="0" indent="0">
              <a:buNone/>
            </a:pPr>
            <a:endParaRPr lang="fr-FR" dirty="0" smtClean="0"/>
          </a:p>
          <a:p>
            <a:endParaRPr lang="fr-FR" dirty="0" smtClean="0"/>
          </a:p>
          <a:p>
            <a:endParaRPr lang="fr-FR" dirty="0"/>
          </a:p>
        </p:txBody>
      </p:sp>
      <p:sp>
        <p:nvSpPr>
          <p:cNvPr id="4" name="Titre 1"/>
          <p:cNvSpPr>
            <a:spLocks noGrp="1"/>
          </p:cNvSpPr>
          <p:nvPr>
            <p:ph type="title"/>
          </p:nvPr>
        </p:nvSpPr>
        <p:spPr>
          <a:xfrm>
            <a:off x="323528" y="365792"/>
            <a:ext cx="8534400" cy="614936"/>
          </a:xfrm>
        </p:spPr>
        <p:txBody>
          <a:bodyPr>
            <a:normAutofit/>
          </a:bodyPr>
          <a:lstStyle/>
          <a:p>
            <a:r>
              <a:rPr lang="fr-FR" smtClean="0">
                <a:solidFill>
                  <a:schemeClr val="accent1"/>
                </a:solidFill>
              </a:rPr>
              <a:t>SUPPLEMENTATION POST-BYPASS</a:t>
            </a:r>
            <a:endParaRPr lang="fr-FR" dirty="0">
              <a:solidFill>
                <a:schemeClr val="accent1"/>
              </a:solidFill>
            </a:endParaRPr>
          </a:p>
        </p:txBody>
      </p:sp>
    </p:spTree>
    <p:extLst>
      <p:ext uri="{BB962C8B-B14F-4D97-AF65-F5344CB8AC3E}">
        <p14:creationId xmlns:p14="http://schemas.microsoft.com/office/powerpoint/2010/main" val="13346986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sng"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Dividende">
  <a:themeElements>
    <a:clrScheme name="Dividende">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7.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1203</TotalTime>
  <Words>2212</Words>
  <Application>Microsoft Office PowerPoint</Application>
  <PresentationFormat>Affichage à l'écran (4:3)</PresentationFormat>
  <Paragraphs>381</Paragraphs>
  <Slides>42</Slides>
  <Notes>3</Notes>
  <HiddenSlides>0</HiddenSlides>
  <MMClips>0</MMClips>
  <ScaleCrop>false</ScaleCrop>
  <HeadingPairs>
    <vt:vector size="6" baseType="variant">
      <vt:variant>
        <vt:lpstr>Polices utilisées</vt:lpstr>
      </vt:variant>
      <vt:variant>
        <vt:i4>10</vt:i4>
      </vt:variant>
      <vt:variant>
        <vt:lpstr>Thème</vt:lpstr>
      </vt:variant>
      <vt:variant>
        <vt:i4>7</vt:i4>
      </vt:variant>
      <vt:variant>
        <vt:lpstr>Titres des diapositives</vt:lpstr>
      </vt:variant>
      <vt:variant>
        <vt:i4>42</vt:i4>
      </vt:variant>
    </vt:vector>
  </HeadingPairs>
  <TitlesOfParts>
    <vt:vector size="59" baseType="lpstr">
      <vt:lpstr>Arial</vt:lpstr>
      <vt:lpstr>Calibri</vt:lpstr>
      <vt:lpstr>Calibri Light</vt:lpstr>
      <vt:lpstr>Constantia</vt:lpstr>
      <vt:lpstr>Georgia</vt:lpstr>
      <vt:lpstr>Gill Sans MT</vt:lpstr>
      <vt:lpstr>Helvetica</vt:lpstr>
      <vt:lpstr>Symbol</vt:lpstr>
      <vt:lpstr>Wingdings</vt:lpstr>
      <vt:lpstr>Wingdings 2</vt:lpstr>
      <vt:lpstr>Civil</vt:lpstr>
      <vt:lpstr>1_Thème Office</vt:lpstr>
      <vt:lpstr>Modèle par défaut</vt:lpstr>
      <vt:lpstr>3_Thème Office</vt:lpstr>
      <vt:lpstr>4_Thème Office</vt:lpstr>
      <vt:lpstr>1_Dividende</vt:lpstr>
      <vt:lpstr>Dividende</vt:lpstr>
      <vt:lpstr>ALIMENTATION et SUPPLEMENTATION POST-CHIRURGIE BARIATRIQUE  Le point en 2017</vt:lpstr>
      <vt:lpstr>PRISE EN CHARGE CHIRURGICALE  DE L’OBESITE</vt:lpstr>
      <vt:lpstr>Présentation PowerPoint</vt:lpstr>
      <vt:lpstr>Présentation PowerPoint</vt:lpstr>
      <vt:lpstr>ETUDE D’UN CAS CLINIQUE</vt:lpstr>
      <vt:lpstr>ETUDE D’UN CAS CLINIQUE</vt:lpstr>
      <vt:lpstr>ETUDE D’UN CAS CLINIQUE</vt:lpstr>
      <vt:lpstr>SUPPLEMENTATION POST-OPERATOIRE  EN MICRONUTRIMENTS</vt:lpstr>
      <vt:lpstr>SUPPLEMENTATION POST-BYPASS</vt:lpstr>
      <vt:lpstr>Mécanismes des carences nutritionnelles  post-opératoires</vt:lpstr>
      <vt:lpstr>Présentation PowerPoint</vt:lpstr>
      <vt:lpstr>REPRISE DE L’ALIMENTATION  APRES CHIRURGIE</vt:lpstr>
      <vt:lpstr>CONSEILS ALIMENTAIRES A SUIVRE  POUR LE PREMIER MOIS</vt:lpstr>
      <vt:lpstr>Présentation PowerPoint</vt:lpstr>
      <vt:lpstr>Présentation PowerPoint</vt:lpstr>
      <vt:lpstr>Présentation PowerPoint</vt:lpstr>
      <vt:lpstr>BILAN DIETETIQUE A M1</vt:lpstr>
      <vt:lpstr>UTILITE DE LA CONSULTATION DIETETIQUE</vt:lpstr>
      <vt:lpstr>BILAN DIETETIQUE A M1</vt:lpstr>
      <vt:lpstr>BILAN DIETETIQUE A M1</vt:lpstr>
      <vt:lpstr>AUTRES CAUSES DE VOMISSEMENTS (hors problèmes liés au montage chirurgical)</vt:lpstr>
      <vt:lpstr>COMMENTAIRES SUR L’ENQUÊTE EN COURS</vt:lpstr>
      <vt:lpstr>BILAN DIETETIQUE A M3</vt:lpstr>
      <vt:lpstr>BILAN DIETETIQUE A M3</vt:lpstr>
      <vt:lpstr>CONCLUSION CS DIETETIQUE M3</vt:lpstr>
      <vt:lpstr>CONCLUSION CS DIETETIQUE M3</vt:lpstr>
      <vt:lpstr>Présentation PowerPoint</vt:lpstr>
      <vt:lpstr>BILAN DIETETIQUE A M6</vt:lpstr>
      <vt:lpstr>CONSULTATION DIETETIQUE M6</vt:lpstr>
      <vt:lpstr>COMMENTAIRE SUR L’ ENQUÊTE EN COURS</vt:lpstr>
      <vt:lpstr>BILAN DIETETIQUE A M 12</vt:lpstr>
      <vt:lpstr>BILAN ALIMENTAIRE SUR 7 JOURS</vt:lpstr>
      <vt:lpstr>COMMENTAIRES SUR L’ENQUÊTE</vt:lpstr>
      <vt:lpstr>Présentation PowerPoint</vt:lpstr>
      <vt:lpstr>SUPPLEMENTATION POST-SLEEVE ? </vt:lpstr>
      <vt:lpstr>Présentation PowerPoint</vt:lpstr>
      <vt:lpstr>Présentation PowerPoint</vt:lpstr>
      <vt:lpstr>Présentation PowerPoint</vt:lpstr>
      <vt:lpstr>Suivi nutritionnel après sleeve gastrectomy chez 98 patients consécutifs opérés au CHU de Marseille  (supplémentation systématique par MUlTIVITAMINES)</vt:lpstr>
      <vt:lpstr>Suivi nutritionnel après sleeve gastrectomy chez 98 patients consécutifs opérés au CHU de Marseille  (supplémentation systématique par MUlTIVITAMINES)</vt:lpstr>
      <vt:lpstr>Suivi nutritionnel après sleeve gastrectomy chez 98 patients consécutifs opérés au CHU de Marseille  (supplémentation systématique par MUlTIVITAMINES)</vt:lpstr>
      <vt:lpstr>American Association of Clinical Endocrinologists, The Obesity Society &amp; American Society for Metabolic and Bariatric Surgey  2013 Guidelines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lolo</dc:creator>
  <cp:lastModifiedBy>BADAN Lilian</cp:lastModifiedBy>
  <cp:revision>50</cp:revision>
  <dcterms:created xsi:type="dcterms:W3CDTF">2017-09-09T08:28:07Z</dcterms:created>
  <dcterms:modified xsi:type="dcterms:W3CDTF">2017-10-17T07:34:28Z</dcterms:modified>
</cp:coreProperties>
</file>